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65" r:id="rId3"/>
    <p:sldId id="324" r:id="rId4"/>
    <p:sldId id="321" r:id="rId5"/>
    <p:sldId id="323" r:id="rId6"/>
    <p:sldId id="325" r:id="rId7"/>
    <p:sldId id="322" r:id="rId8"/>
    <p:sldId id="257" r:id="rId9"/>
    <p:sldId id="314" r:id="rId10"/>
    <p:sldId id="315" r:id="rId11"/>
    <p:sldId id="335" r:id="rId12"/>
    <p:sldId id="336" r:id="rId13"/>
    <p:sldId id="279" r:id="rId14"/>
    <p:sldId id="299" r:id="rId15"/>
    <p:sldId id="276" r:id="rId16"/>
    <p:sldId id="277" r:id="rId17"/>
    <p:sldId id="261" r:id="rId18"/>
    <p:sldId id="278" r:id="rId19"/>
    <p:sldId id="337" r:id="rId20"/>
    <p:sldId id="269" r:id="rId21"/>
    <p:sldId id="316" r:id="rId22"/>
    <p:sldId id="270" r:id="rId23"/>
    <p:sldId id="328" r:id="rId24"/>
    <p:sldId id="329" r:id="rId25"/>
    <p:sldId id="271" r:id="rId26"/>
    <p:sldId id="272" r:id="rId27"/>
    <p:sldId id="273" r:id="rId28"/>
    <p:sldId id="274" r:id="rId29"/>
    <p:sldId id="317" r:id="rId30"/>
    <p:sldId id="295" r:id="rId31"/>
    <p:sldId id="296" r:id="rId32"/>
    <p:sldId id="297" r:id="rId33"/>
    <p:sldId id="298" r:id="rId34"/>
    <p:sldId id="318" r:id="rId35"/>
    <p:sldId id="313" r:id="rId36"/>
    <p:sldId id="331" r:id="rId37"/>
    <p:sldId id="332" r:id="rId38"/>
    <p:sldId id="266" r:id="rId39"/>
    <p:sldId id="306" r:id="rId40"/>
    <p:sldId id="333" r:id="rId41"/>
    <p:sldId id="334" r:id="rId42"/>
    <p:sldId id="319" r:id="rId43"/>
    <p:sldId id="264" r:id="rId44"/>
    <p:sldId id="275" r:id="rId4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6" roundtripDataSignature="AMtx7mj5GdbxsaFl02bTEFBl/9s84/Z/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6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7597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1729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4371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7186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5567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36453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5120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72144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4149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73936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68129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16992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87776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50520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98522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56159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16436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189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94795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4170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29028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60237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72309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2555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6678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9817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7478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7361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3443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"/>
          <p:cNvSpPr txBox="1">
            <a:spLocks noGrp="1"/>
          </p:cNvSpPr>
          <p:nvPr>
            <p:ph type="body" idx="1"/>
          </p:nvPr>
        </p:nvSpPr>
        <p:spPr>
          <a:xfrm>
            <a:off x="7671999" y="5301208"/>
            <a:ext cx="3987692" cy="88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500"/>
              <a:buNone/>
              <a:defRPr sz="15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>
                <a:solidFill>
                  <a:srgbClr val="7F7F7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>
                <a:solidFill>
                  <a:srgbClr val="7F7F7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13;p6"/>
          <p:cNvSpPr txBox="1"/>
          <p:nvPr/>
        </p:nvSpPr>
        <p:spPr>
          <a:xfrm>
            <a:off x="618827" y="321810"/>
            <a:ext cx="179427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Create your value </a:t>
            </a:r>
            <a:endParaRPr sz="1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14;p6"/>
          <p:cNvSpPr txBox="1">
            <a:spLocks noGrp="1"/>
          </p:cNvSpPr>
          <p:nvPr>
            <p:ph type="body" idx="2"/>
          </p:nvPr>
        </p:nvSpPr>
        <p:spPr>
          <a:xfrm>
            <a:off x="1329231" y="1952626"/>
            <a:ext cx="6317711" cy="126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5" name="Google Shape;15;p6"/>
          <p:cNvGrpSpPr/>
          <p:nvPr/>
        </p:nvGrpSpPr>
        <p:grpSpPr>
          <a:xfrm>
            <a:off x="1107692" y="1513269"/>
            <a:ext cx="6785846" cy="3239999"/>
            <a:chOff x="900000" y="1513268"/>
            <a:chExt cx="5513500" cy="3239999"/>
          </a:xfrm>
        </p:grpSpPr>
        <p:grpSp>
          <p:nvGrpSpPr>
            <p:cNvPr id="16" name="Google Shape;16;p6"/>
            <p:cNvGrpSpPr/>
            <p:nvPr/>
          </p:nvGrpSpPr>
          <p:grpSpPr>
            <a:xfrm>
              <a:off x="900000" y="1513268"/>
              <a:ext cx="180000" cy="3239999"/>
              <a:chOff x="900000" y="1513268"/>
              <a:chExt cx="180000" cy="3239999"/>
            </a:xfrm>
          </p:grpSpPr>
          <p:sp>
            <p:nvSpPr>
              <p:cNvPr id="17" name="Google Shape;17;p6"/>
              <p:cNvSpPr/>
              <p:nvPr/>
            </p:nvSpPr>
            <p:spPr>
              <a:xfrm>
                <a:off x="900000" y="1513268"/>
                <a:ext cx="180000" cy="36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" name="Google Shape;18;p6"/>
              <p:cNvSpPr/>
              <p:nvPr/>
            </p:nvSpPr>
            <p:spPr>
              <a:xfrm rot="10800000">
                <a:off x="900000" y="4393267"/>
                <a:ext cx="180000" cy="36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9" name="Google Shape;19;p6"/>
            <p:cNvGrpSpPr/>
            <p:nvPr/>
          </p:nvGrpSpPr>
          <p:grpSpPr>
            <a:xfrm>
              <a:off x="900000" y="1513268"/>
              <a:ext cx="5513500" cy="3239999"/>
              <a:chOff x="900000" y="1513268"/>
              <a:chExt cx="5513500" cy="3239999"/>
            </a:xfrm>
          </p:grpSpPr>
          <p:sp>
            <p:nvSpPr>
              <p:cNvPr id="20" name="Google Shape;20;p6"/>
              <p:cNvSpPr/>
              <p:nvPr/>
            </p:nvSpPr>
            <p:spPr>
              <a:xfrm>
                <a:off x="6233500" y="1513268"/>
                <a:ext cx="180000" cy="36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5AB4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21" name="Google Shape;21;p6"/>
              <p:cNvGrpSpPr/>
              <p:nvPr/>
            </p:nvGrpSpPr>
            <p:grpSpPr>
              <a:xfrm>
                <a:off x="900000" y="1513269"/>
                <a:ext cx="5513500" cy="3239997"/>
                <a:chOff x="900000" y="1513269"/>
                <a:chExt cx="3240000" cy="3239997"/>
              </a:xfrm>
            </p:grpSpPr>
            <p:sp>
              <p:nvSpPr>
                <p:cNvPr id="22" name="Google Shape;22;p6"/>
                <p:cNvSpPr/>
                <p:nvPr/>
              </p:nvSpPr>
              <p:spPr>
                <a:xfrm rot="-5400000">
                  <a:off x="2430000" y="-16731"/>
                  <a:ext cx="180000" cy="3240000"/>
                </a:xfrm>
                <a:prstGeom prst="rect">
                  <a:avLst/>
                </a:prstGeom>
                <a:solidFill>
                  <a:srgbClr val="005AB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3" name="Google Shape;23;p6"/>
                <p:cNvSpPr/>
                <p:nvPr/>
              </p:nvSpPr>
              <p:spPr>
                <a:xfrm rot="5400000">
                  <a:off x="2430000" y="3043266"/>
                  <a:ext cx="180000" cy="3240000"/>
                </a:xfrm>
                <a:prstGeom prst="rect">
                  <a:avLst/>
                </a:prstGeom>
                <a:solidFill>
                  <a:srgbClr val="005AB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24" name="Google Shape;24;p6"/>
              <p:cNvSpPr/>
              <p:nvPr/>
            </p:nvSpPr>
            <p:spPr>
              <a:xfrm rot="10800000">
                <a:off x="6233500" y="4393267"/>
                <a:ext cx="180000" cy="36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5" name="Google Shape;25;p6"/>
          <p:cNvSpPr txBox="1">
            <a:spLocks noGrp="1"/>
          </p:cNvSpPr>
          <p:nvPr>
            <p:ph type="body" idx="3"/>
          </p:nvPr>
        </p:nvSpPr>
        <p:spPr>
          <a:xfrm>
            <a:off x="1329231" y="3356992"/>
            <a:ext cx="6317711" cy="720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sz="2000" b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4"/>
          </p:nvPr>
        </p:nvSpPr>
        <p:spPr>
          <a:xfrm>
            <a:off x="7671999" y="4928089"/>
            <a:ext cx="3987692" cy="373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>
                <a:solidFill>
                  <a:srgbClr val="7F7F7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>
                <a:solidFill>
                  <a:srgbClr val="7F7F7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슬라이드">
  <p:cSld name="2_제목 슬라이드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/>
          <p:nvPr/>
        </p:nvSpPr>
        <p:spPr>
          <a:xfrm>
            <a:off x="373750" y="327899"/>
            <a:ext cx="232230" cy="635235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1"/>
          </p:nvPr>
        </p:nvSpPr>
        <p:spPr>
          <a:xfrm>
            <a:off x="605980" y="1316376"/>
            <a:ext cx="10515600" cy="4927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40" name="Google Shape;40;p8"/>
          <p:cNvCxnSpPr/>
          <p:nvPr/>
        </p:nvCxnSpPr>
        <p:spPr>
          <a:xfrm>
            <a:off x="720725" y="960002"/>
            <a:ext cx="11471275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슬라이드">
  <p:cSld name="1_제목 슬라이드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1632000" y="1860184"/>
            <a:ext cx="8928000" cy="2533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9" name="Google Shape;29;p7"/>
          <p:cNvGrpSpPr/>
          <p:nvPr/>
        </p:nvGrpSpPr>
        <p:grpSpPr>
          <a:xfrm>
            <a:off x="1107688" y="1500183"/>
            <a:ext cx="10145032" cy="3253087"/>
            <a:chOff x="899998" y="1500182"/>
            <a:chExt cx="5513503" cy="3253087"/>
          </a:xfrm>
        </p:grpSpPr>
        <p:sp>
          <p:nvSpPr>
            <p:cNvPr id="30" name="Google Shape;30;p7"/>
            <p:cNvSpPr/>
            <p:nvPr/>
          </p:nvSpPr>
          <p:spPr>
            <a:xfrm>
              <a:off x="899999" y="1513268"/>
              <a:ext cx="58695" cy="1080000"/>
            </a:xfrm>
            <a:prstGeom prst="rect">
              <a:avLst/>
            </a:prstGeom>
            <a:solidFill>
              <a:srgbClr val="005AB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1" name="Google Shape;31;p7"/>
            <p:cNvGrpSpPr/>
            <p:nvPr/>
          </p:nvGrpSpPr>
          <p:grpSpPr>
            <a:xfrm>
              <a:off x="899998" y="1500182"/>
              <a:ext cx="5513503" cy="3253087"/>
              <a:chOff x="899998" y="1500182"/>
              <a:chExt cx="5513503" cy="3253087"/>
            </a:xfrm>
          </p:grpSpPr>
          <p:grpSp>
            <p:nvGrpSpPr>
              <p:cNvPr id="32" name="Google Shape;32;p7"/>
              <p:cNvGrpSpPr/>
              <p:nvPr/>
            </p:nvGrpSpPr>
            <p:grpSpPr>
              <a:xfrm>
                <a:off x="899998" y="1500182"/>
                <a:ext cx="5513503" cy="3253087"/>
                <a:chOff x="899999" y="1500182"/>
                <a:chExt cx="3240002" cy="3253087"/>
              </a:xfrm>
            </p:grpSpPr>
            <p:sp>
              <p:nvSpPr>
                <p:cNvPr id="33" name="Google Shape;33;p7"/>
                <p:cNvSpPr/>
                <p:nvPr/>
              </p:nvSpPr>
              <p:spPr>
                <a:xfrm rot="-5400000">
                  <a:off x="1880752" y="519429"/>
                  <a:ext cx="108000" cy="2069506"/>
                </a:xfrm>
                <a:prstGeom prst="rect">
                  <a:avLst/>
                </a:prstGeom>
                <a:solidFill>
                  <a:srgbClr val="005AB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4" name="Google Shape;34;p7"/>
                <p:cNvSpPr/>
                <p:nvPr/>
              </p:nvSpPr>
              <p:spPr>
                <a:xfrm rot="5400000">
                  <a:off x="3051247" y="3664515"/>
                  <a:ext cx="108000" cy="2069507"/>
                </a:xfrm>
                <a:prstGeom prst="rect">
                  <a:avLst/>
                </a:prstGeom>
                <a:solidFill>
                  <a:srgbClr val="005AB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35" name="Google Shape;35;p7"/>
              <p:cNvSpPr/>
              <p:nvPr/>
            </p:nvSpPr>
            <p:spPr>
              <a:xfrm rot="10800000">
                <a:off x="6354805" y="3673267"/>
                <a:ext cx="58695" cy="108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407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"/>
          <p:cNvSpPr txBox="1">
            <a:spLocks noGrp="1"/>
          </p:cNvSpPr>
          <p:nvPr>
            <p:ph type="body" idx="1"/>
          </p:nvPr>
        </p:nvSpPr>
        <p:spPr>
          <a:xfrm>
            <a:off x="7671999" y="5301208"/>
            <a:ext cx="3987692" cy="88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None/>
            </a:pPr>
            <a:r>
              <a:rPr lang="ko-KR" altLang="en-US" dirty="0"/>
              <a:t>발표자</a:t>
            </a:r>
            <a:r>
              <a:rPr lang="en-US" altLang="ko-KR" dirty="0"/>
              <a:t>: </a:t>
            </a:r>
            <a:r>
              <a:rPr lang="ko-KR" altLang="en-US" dirty="0"/>
              <a:t>김재연</a:t>
            </a:r>
            <a:endParaRPr dirty="0"/>
          </a:p>
        </p:txBody>
      </p:sp>
      <p:sp>
        <p:nvSpPr>
          <p:cNvPr id="47" name="Google Shape;47;p1"/>
          <p:cNvSpPr txBox="1">
            <a:spLocks noGrp="1"/>
          </p:cNvSpPr>
          <p:nvPr>
            <p:ph type="body" idx="2"/>
          </p:nvPr>
        </p:nvSpPr>
        <p:spPr>
          <a:xfrm>
            <a:off x="1329231" y="1952626"/>
            <a:ext cx="6317711" cy="126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4000" dirty="0" err="1"/>
              <a:t>AgainReviewer</a:t>
            </a:r>
            <a:r>
              <a:rPr lang="en-US" sz="4000" dirty="0"/>
              <a:t> (A team)</a:t>
            </a:r>
            <a:endParaRPr sz="4000" dirty="0"/>
          </a:p>
        </p:txBody>
      </p:sp>
      <p:sp>
        <p:nvSpPr>
          <p:cNvPr id="48" name="Google Shape;48;p1"/>
          <p:cNvSpPr txBox="1">
            <a:spLocks noGrp="1"/>
          </p:cNvSpPr>
          <p:nvPr>
            <p:ph type="body" idx="3"/>
          </p:nvPr>
        </p:nvSpPr>
        <p:spPr>
          <a:xfrm>
            <a:off x="1329231" y="3356992"/>
            <a:ext cx="6317711" cy="720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</a:pPr>
            <a:r>
              <a:rPr lang="en-US" dirty="0" err="1"/>
              <a:t>CRA_SSD_Project</a:t>
            </a:r>
            <a:endParaRPr dirty="0"/>
          </a:p>
        </p:txBody>
      </p:sp>
      <p:sp>
        <p:nvSpPr>
          <p:cNvPr id="49" name="Google Shape;49;p1"/>
          <p:cNvSpPr txBox="1">
            <a:spLocks noGrp="1"/>
          </p:cNvSpPr>
          <p:nvPr>
            <p:ph type="body" idx="4"/>
          </p:nvPr>
        </p:nvSpPr>
        <p:spPr>
          <a:xfrm>
            <a:off x="7671999" y="4928089"/>
            <a:ext cx="3987692" cy="373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</a:pPr>
            <a:r>
              <a:rPr lang="en-US" dirty="0"/>
              <a:t>2025.7.11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/>
              <a:t>기능 소개 </a:t>
            </a:r>
            <a:r>
              <a:rPr lang="en-US" altLang="ko-KR" dirty="0"/>
              <a:t>: Runner</a:t>
            </a:r>
            <a:endParaRPr lang="ko-KR" altLang="en-US" dirty="0"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xfrm>
            <a:off x="605980" y="1316376"/>
            <a:ext cx="10515600" cy="49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20700">
              <a:lnSpc>
                <a:spcPct val="150000"/>
              </a:lnSpc>
              <a:spcBef>
                <a:spcPts val="0"/>
              </a:spcBef>
              <a:buSzPts val="2800"/>
            </a:pPr>
            <a:r>
              <a:rPr lang="en-US" altLang="ko-KR" sz="2400" dirty="0">
                <a:solidFill>
                  <a:srgbClr val="1F2328"/>
                </a:solidFill>
                <a:latin typeface="+mn-ea"/>
                <a:ea typeface="+mn-ea"/>
              </a:rPr>
              <a:t>Script </a:t>
            </a:r>
            <a:r>
              <a:rPr lang="ko-KR" altLang="en-US" sz="2400" dirty="0">
                <a:solidFill>
                  <a:srgbClr val="1F2328"/>
                </a:solidFill>
                <a:latin typeface="+mn-ea"/>
                <a:ea typeface="+mn-ea"/>
              </a:rPr>
              <a:t>내부의 다수의 명령어를 순차적으로 실행하도록 해주는 클래스</a:t>
            </a:r>
            <a:endParaRPr lang="en-US" altLang="ko-KR" sz="2400" dirty="0">
              <a:solidFill>
                <a:srgbClr val="1F2328"/>
              </a:solidFill>
              <a:latin typeface="+mn-ea"/>
              <a:ea typeface="+mn-ea"/>
            </a:endParaRPr>
          </a:p>
          <a:p>
            <a:pPr marL="520700">
              <a:lnSpc>
                <a:spcPct val="150000"/>
              </a:lnSpc>
              <a:spcBef>
                <a:spcPts val="0"/>
              </a:spcBef>
              <a:buSzPts val="2800"/>
            </a:pPr>
            <a:r>
              <a:rPr lang="en-US" altLang="ko-KR" sz="2400" dirty="0">
                <a:latin typeface="+mn-ea"/>
                <a:ea typeface="+mn-ea"/>
              </a:rPr>
              <a:t>Script</a:t>
            </a:r>
            <a:r>
              <a:rPr lang="ko-KR" altLang="en-US" sz="2400" dirty="0">
                <a:latin typeface="+mn-ea"/>
                <a:ea typeface="+mn-ea"/>
              </a:rPr>
              <a:t>를 </a:t>
            </a:r>
            <a:r>
              <a:rPr lang="en-US" altLang="ko-KR" sz="2400" dirty="0" err="1">
                <a:latin typeface="+mn-ea"/>
                <a:ea typeface="+mn-ea"/>
              </a:rPr>
              <a:t>args</a:t>
            </a:r>
            <a:r>
              <a:rPr lang="ko-KR" altLang="en-US" sz="2400" dirty="0">
                <a:latin typeface="+mn-ea"/>
                <a:ea typeface="+mn-ea"/>
              </a:rPr>
              <a:t>로 받았을 때에만 동작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0E7900-E285-4E63-8183-5AED2D77D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52" y="3020934"/>
            <a:ext cx="5304248" cy="32925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D502BBD-50AD-43D0-B36D-2826B7D66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1760" y="2555271"/>
            <a:ext cx="3675819" cy="399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27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/>
              <a:t>기능 소개 </a:t>
            </a:r>
            <a:r>
              <a:rPr lang="en-US" altLang="ko-KR" dirty="0"/>
              <a:t>: Parser</a:t>
            </a:r>
            <a:endParaRPr lang="ko-KR" altLang="en-US" dirty="0"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xfrm>
            <a:off x="605980" y="1316376"/>
            <a:ext cx="10515600" cy="330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20700">
              <a:lnSpc>
                <a:spcPct val="150000"/>
              </a:lnSpc>
              <a:spcBef>
                <a:spcPts val="0"/>
              </a:spcBef>
              <a:buSzPts val="2800"/>
            </a:pPr>
            <a:r>
              <a:rPr lang="en-US" altLang="ko-KR" sz="2400" dirty="0">
                <a:latin typeface="+mn-ea"/>
                <a:ea typeface="+mn-ea"/>
              </a:rPr>
              <a:t>string</a:t>
            </a:r>
            <a:r>
              <a:rPr lang="ko-KR" altLang="en-US" sz="2400" dirty="0">
                <a:latin typeface="+mn-ea"/>
                <a:ea typeface="+mn-ea"/>
              </a:rPr>
              <a:t>으로 된 </a:t>
            </a:r>
            <a:r>
              <a:rPr lang="en-US" altLang="ko-KR" sz="2400" dirty="0">
                <a:latin typeface="+mn-ea"/>
                <a:ea typeface="+mn-ea"/>
              </a:rPr>
              <a:t>Command Line</a:t>
            </a:r>
            <a:r>
              <a:rPr lang="ko-KR" altLang="en-US" sz="2400" dirty="0">
                <a:latin typeface="+mn-ea"/>
                <a:ea typeface="+mn-ea"/>
              </a:rPr>
              <a:t>을 받아 </a:t>
            </a:r>
            <a:r>
              <a:rPr lang="en-US" altLang="ko-KR" sz="2400" dirty="0">
                <a:latin typeface="+mn-ea"/>
                <a:ea typeface="+mn-ea"/>
              </a:rPr>
              <a:t>token</a:t>
            </a:r>
            <a:r>
              <a:rPr lang="ko-KR" altLang="en-US" sz="2400" dirty="0">
                <a:latin typeface="+mn-ea"/>
                <a:ea typeface="+mn-ea"/>
              </a:rPr>
              <a:t>으로 분리</a:t>
            </a:r>
            <a:endParaRPr lang="en-US" altLang="ko-KR" sz="2400" dirty="0">
              <a:latin typeface="+mn-ea"/>
              <a:ea typeface="+mn-ea"/>
            </a:endParaRPr>
          </a:p>
          <a:p>
            <a:pPr marL="520700">
              <a:lnSpc>
                <a:spcPct val="150000"/>
              </a:lnSpc>
              <a:spcBef>
                <a:spcPts val="0"/>
              </a:spcBef>
              <a:buSzPts val="2800"/>
            </a:pPr>
            <a:r>
              <a:rPr lang="en-US" altLang="ko-KR" sz="2400" dirty="0">
                <a:latin typeface="+mn-ea"/>
                <a:ea typeface="+mn-ea"/>
              </a:rPr>
              <a:t>Validator class</a:t>
            </a:r>
            <a:r>
              <a:rPr lang="ko-KR" altLang="en-US" sz="2400" dirty="0">
                <a:latin typeface="+mn-ea"/>
                <a:ea typeface="+mn-ea"/>
              </a:rPr>
              <a:t>를 통해 </a:t>
            </a:r>
            <a:r>
              <a:rPr lang="en-US" altLang="ko-KR" sz="2400" dirty="0">
                <a:latin typeface="+mn-ea"/>
                <a:ea typeface="+mn-ea"/>
              </a:rPr>
              <a:t>token</a:t>
            </a:r>
            <a:r>
              <a:rPr lang="ko-KR" altLang="en-US" sz="2400" dirty="0">
                <a:latin typeface="+mn-ea"/>
                <a:ea typeface="+mn-ea"/>
              </a:rPr>
              <a:t>을 검증</a:t>
            </a:r>
            <a:endParaRPr lang="en-US" altLang="ko-KR" sz="2400" dirty="0">
              <a:latin typeface="+mn-ea"/>
              <a:ea typeface="+mn-ea"/>
            </a:endParaRPr>
          </a:p>
          <a:p>
            <a:pPr marL="520700">
              <a:lnSpc>
                <a:spcPct val="150000"/>
              </a:lnSpc>
              <a:spcBef>
                <a:spcPts val="0"/>
              </a:spcBef>
              <a:buSzPts val="2800"/>
            </a:pPr>
            <a:r>
              <a:rPr lang="ko-KR" altLang="en-US" sz="2400" dirty="0">
                <a:latin typeface="+mn-ea"/>
                <a:ea typeface="+mn-ea"/>
              </a:rPr>
              <a:t>검증 성공 시 </a:t>
            </a:r>
            <a:r>
              <a:rPr lang="en-US" altLang="ko-KR" sz="2400" dirty="0">
                <a:latin typeface="+mn-ea"/>
                <a:ea typeface="+mn-ea"/>
              </a:rPr>
              <a:t>vector&lt;string&gt; </a:t>
            </a:r>
            <a:r>
              <a:rPr lang="ko-KR" altLang="en-US" sz="2400" dirty="0">
                <a:latin typeface="+mn-ea"/>
                <a:ea typeface="+mn-ea"/>
              </a:rPr>
              <a:t>형태로 반환</a:t>
            </a:r>
            <a:endParaRPr lang="en-US" altLang="ko-KR" sz="2400" dirty="0">
              <a:latin typeface="+mn-ea"/>
              <a:ea typeface="+mn-ea"/>
            </a:endParaRPr>
          </a:p>
          <a:p>
            <a:pPr marL="520700">
              <a:lnSpc>
                <a:spcPct val="150000"/>
              </a:lnSpc>
              <a:spcBef>
                <a:spcPts val="0"/>
              </a:spcBef>
              <a:buSzPts val="2800"/>
            </a:pPr>
            <a:r>
              <a:rPr lang="ko-KR" altLang="en-US" sz="2400" dirty="0">
                <a:latin typeface="+mn-ea"/>
                <a:ea typeface="+mn-ea"/>
              </a:rPr>
              <a:t>검증 실패 시 </a:t>
            </a:r>
            <a:r>
              <a:rPr lang="en-US" altLang="ko-KR" sz="2400" dirty="0">
                <a:latin typeface="+mn-ea"/>
                <a:ea typeface="+mn-ea"/>
              </a:rPr>
              <a:t>INVALID COMMAND </a:t>
            </a:r>
            <a:r>
              <a:rPr lang="ko-KR" altLang="en-US" sz="2400" dirty="0">
                <a:latin typeface="+mn-ea"/>
                <a:ea typeface="+mn-ea"/>
              </a:rPr>
              <a:t>예외 발생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836892-EBD7-4F79-BD9E-FAEFB5B73BDD}"/>
              </a:ext>
            </a:extLst>
          </p:cNvPr>
          <p:cNvSpPr txBox="1"/>
          <p:nvPr/>
        </p:nvSpPr>
        <p:spPr>
          <a:xfrm>
            <a:off x="533400" y="4956849"/>
            <a:ext cx="4211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“write 0 0xFFFFFFFF”</a:t>
            </a:r>
            <a:endParaRPr lang="ko-KR" altLang="en-US" sz="32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6F161ED-A150-4800-BD68-5DC013DC25C6}"/>
              </a:ext>
            </a:extLst>
          </p:cNvPr>
          <p:cNvCxnSpPr>
            <a:cxnSpLocks/>
          </p:cNvCxnSpPr>
          <p:nvPr/>
        </p:nvCxnSpPr>
        <p:spPr>
          <a:xfrm>
            <a:off x="4943475" y="5249236"/>
            <a:ext cx="13620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A0414FF-1B3B-4DEE-96DE-DA9C90495126}"/>
              </a:ext>
            </a:extLst>
          </p:cNvPr>
          <p:cNvSpPr txBox="1"/>
          <p:nvPr/>
        </p:nvSpPr>
        <p:spPr>
          <a:xfrm>
            <a:off x="6467475" y="4956848"/>
            <a:ext cx="5259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{“write”, “0”, “0xFFFFFFFF”}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05299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/>
              <a:t>기능 소개 </a:t>
            </a:r>
            <a:r>
              <a:rPr lang="en-US" altLang="ko-KR" dirty="0"/>
              <a:t>: Validator</a:t>
            </a:r>
            <a:endParaRPr lang="ko-KR" altLang="en-US" dirty="0"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xfrm>
            <a:off x="605980" y="1316376"/>
            <a:ext cx="10515600" cy="330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20700">
              <a:lnSpc>
                <a:spcPct val="150000"/>
              </a:lnSpc>
              <a:spcBef>
                <a:spcPts val="0"/>
              </a:spcBef>
              <a:buSzPts val="2800"/>
            </a:pPr>
            <a:r>
              <a:rPr lang="en-US" altLang="ko-KR" sz="2400" dirty="0">
                <a:latin typeface="+mn-ea"/>
                <a:ea typeface="+mn-ea"/>
              </a:rPr>
              <a:t>Parser</a:t>
            </a:r>
            <a:r>
              <a:rPr lang="ko-KR" altLang="en-US" sz="2400" dirty="0">
                <a:latin typeface="+mn-ea"/>
                <a:ea typeface="+mn-ea"/>
              </a:rPr>
              <a:t>가 분리한 </a:t>
            </a:r>
            <a:r>
              <a:rPr lang="en-US" altLang="ko-KR" sz="2400" dirty="0">
                <a:latin typeface="+mn-ea"/>
                <a:ea typeface="+mn-ea"/>
              </a:rPr>
              <a:t>token</a:t>
            </a:r>
            <a:r>
              <a:rPr lang="ko-KR" altLang="en-US" sz="2400" dirty="0">
                <a:latin typeface="+mn-ea"/>
                <a:ea typeface="+mn-ea"/>
              </a:rPr>
              <a:t>을 </a:t>
            </a:r>
            <a:r>
              <a:rPr lang="en-US" altLang="ko-KR" sz="2400" dirty="0">
                <a:latin typeface="+mn-ea"/>
                <a:ea typeface="+mn-ea"/>
              </a:rPr>
              <a:t>command </a:t>
            </a:r>
            <a:r>
              <a:rPr lang="ko-KR" altLang="en-US" sz="2400" dirty="0">
                <a:latin typeface="+mn-ea"/>
                <a:ea typeface="+mn-ea"/>
              </a:rPr>
              <a:t>종류에 따라 검증</a:t>
            </a:r>
            <a:endParaRPr lang="en-US" altLang="ko-KR" sz="2400" dirty="0">
              <a:latin typeface="+mn-ea"/>
              <a:ea typeface="+mn-ea"/>
            </a:endParaRPr>
          </a:p>
          <a:p>
            <a:pPr marL="520700">
              <a:lnSpc>
                <a:spcPct val="150000"/>
              </a:lnSpc>
              <a:spcBef>
                <a:spcPts val="0"/>
              </a:spcBef>
              <a:buSzPts val="2800"/>
            </a:pPr>
            <a:r>
              <a:rPr lang="en-US" altLang="ko-KR" sz="2400" dirty="0">
                <a:latin typeface="+mn-ea"/>
                <a:ea typeface="+mn-ea"/>
              </a:rPr>
              <a:t>Command</a:t>
            </a:r>
            <a:r>
              <a:rPr lang="ko-KR" altLang="en-US" sz="2400" dirty="0">
                <a:latin typeface="+mn-ea"/>
                <a:ea typeface="+mn-ea"/>
              </a:rPr>
              <a:t>마다 각자의 </a:t>
            </a:r>
            <a:r>
              <a:rPr lang="en-US" altLang="ko-KR" sz="2400" dirty="0">
                <a:latin typeface="+mn-ea"/>
                <a:ea typeface="+mn-ea"/>
              </a:rPr>
              <a:t>Validator class</a:t>
            </a:r>
            <a:r>
              <a:rPr lang="ko-KR" altLang="en-US" sz="2400" dirty="0">
                <a:latin typeface="+mn-ea"/>
                <a:ea typeface="+mn-ea"/>
              </a:rPr>
              <a:t>를 가짐</a:t>
            </a:r>
            <a:endParaRPr lang="en-US" altLang="ko-KR" sz="2400" dirty="0">
              <a:latin typeface="+mn-ea"/>
              <a:ea typeface="+mn-ea"/>
            </a:endParaRPr>
          </a:p>
          <a:p>
            <a:pPr marL="520700">
              <a:lnSpc>
                <a:spcPct val="150000"/>
              </a:lnSpc>
              <a:spcBef>
                <a:spcPts val="0"/>
              </a:spcBef>
              <a:buSzPts val="2800"/>
            </a:pPr>
            <a:r>
              <a:rPr lang="ko-KR" altLang="en-US" sz="2400" dirty="0">
                <a:latin typeface="+mn-ea"/>
                <a:ea typeface="+mn-ea"/>
              </a:rPr>
              <a:t>값의 유효성 검증은 </a:t>
            </a:r>
            <a:r>
              <a:rPr lang="en-US" altLang="ko-KR" sz="2400" dirty="0">
                <a:latin typeface="+mn-ea"/>
                <a:ea typeface="+mn-ea"/>
              </a:rPr>
              <a:t>SSD</a:t>
            </a:r>
            <a:r>
              <a:rPr lang="ko-KR" altLang="en-US" sz="2400" dirty="0">
                <a:latin typeface="+mn-ea"/>
                <a:ea typeface="+mn-ea"/>
              </a:rPr>
              <a:t>에 맡기고 타입 유효성만 검증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0414FF-1B3B-4DEE-96DE-DA9C90495126}"/>
              </a:ext>
            </a:extLst>
          </p:cNvPr>
          <p:cNvSpPr txBox="1"/>
          <p:nvPr/>
        </p:nvSpPr>
        <p:spPr>
          <a:xfrm>
            <a:off x="489395" y="3913655"/>
            <a:ext cx="5259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{“write”, “0”, “0xFFFFFFFF”}</a:t>
            </a:r>
            <a:endParaRPr lang="ko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701E2D-9986-41A5-B2D0-052EB1B4EBF5}"/>
              </a:ext>
            </a:extLst>
          </p:cNvPr>
          <p:cNvSpPr txBox="1"/>
          <p:nvPr/>
        </p:nvSpPr>
        <p:spPr>
          <a:xfrm>
            <a:off x="489395" y="4626520"/>
            <a:ext cx="2279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{“read”, “0”}</a:t>
            </a:r>
            <a:endParaRPr lang="ko-KR" alt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0C79A1-BA6E-45F0-8FF3-8C7B825AE0FB}"/>
              </a:ext>
            </a:extLst>
          </p:cNvPr>
          <p:cNvSpPr txBox="1"/>
          <p:nvPr/>
        </p:nvSpPr>
        <p:spPr>
          <a:xfrm>
            <a:off x="489395" y="5354295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{“help”}</a:t>
            </a:r>
            <a:endParaRPr lang="ko-KR" alt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FF94F-533D-4E46-BB75-25F01449D699}"/>
              </a:ext>
            </a:extLst>
          </p:cNvPr>
          <p:cNvSpPr txBox="1"/>
          <p:nvPr/>
        </p:nvSpPr>
        <p:spPr>
          <a:xfrm>
            <a:off x="6126222" y="3927188"/>
            <a:ext cx="2326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{“write”, “0”}</a:t>
            </a:r>
            <a:endParaRPr lang="ko-KR" alt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CE8D41-C3A6-4E68-971D-79BF73A452FE}"/>
              </a:ext>
            </a:extLst>
          </p:cNvPr>
          <p:cNvSpPr txBox="1"/>
          <p:nvPr/>
        </p:nvSpPr>
        <p:spPr>
          <a:xfrm>
            <a:off x="6126222" y="4640053"/>
            <a:ext cx="52229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{“read”, “0”, “0xFFFFFFFF”}</a:t>
            </a:r>
            <a:endParaRPr lang="ko-KR" alt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B9CD85-8DEA-4BD5-9380-172D2F8C87CC}"/>
              </a:ext>
            </a:extLst>
          </p:cNvPr>
          <p:cNvSpPr txBox="1"/>
          <p:nvPr/>
        </p:nvSpPr>
        <p:spPr>
          <a:xfrm>
            <a:off x="6126222" y="5367828"/>
            <a:ext cx="2108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{“exit”, “0”}</a:t>
            </a:r>
            <a:endParaRPr lang="ko-KR" altLang="en-US" sz="3200" dirty="0"/>
          </a:p>
        </p:txBody>
      </p:sp>
      <p:sp>
        <p:nvSpPr>
          <p:cNvPr id="3" name="곱하기 기호 2">
            <a:extLst>
              <a:ext uri="{FF2B5EF4-FFF2-40B4-BE49-F238E27FC236}">
                <a16:creationId xmlns:a16="http://schemas.microsoft.com/office/drawing/2014/main" id="{DE8EF6EE-6C87-43C4-8AE6-6DA6B897D076}"/>
              </a:ext>
            </a:extLst>
          </p:cNvPr>
          <p:cNvSpPr/>
          <p:nvPr/>
        </p:nvSpPr>
        <p:spPr>
          <a:xfrm>
            <a:off x="6486929" y="2675575"/>
            <a:ext cx="4316910" cy="4439599"/>
          </a:xfrm>
          <a:prstGeom prst="mathMultiply">
            <a:avLst>
              <a:gd name="adj1" fmla="val 34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원형: 비어 있음 4">
            <a:extLst>
              <a:ext uri="{FF2B5EF4-FFF2-40B4-BE49-F238E27FC236}">
                <a16:creationId xmlns:a16="http://schemas.microsoft.com/office/drawing/2014/main" id="{859477DF-27D7-4551-BE7D-B3535DC5E766}"/>
              </a:ext>
            </a:extLst>
          </p:cNvPr>
          <p:cNvSpPr/>
          <p:nvPr/>
        </p:nvSpPr>
        <p:spPr>
          <a:xfrm>
            <a:off x="1461207" y="3429000"/>
            <a:ext cx="2933700" cy="2867025"/>
          </a:xfrm>
          <a:prstGeom prst="donut">
            <a:avLst>
              <a:gd name="adj" fmla="val 6389"/>
            </a:avLst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335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/>
              <a:t>기능 소개 </a:t>
            </a:r>
            <a:r>
              <a:rPr lang="en-US" altLang="ko-KR" dirty="0"/>
              <a:t>: </a:t>
            </a:r>
            <a:r>
              <a:rPr lang="en-US" altLang="ko-KR" dirty="0" err="1"/>
              <a:t>CommandProcessor</a:t>
            </a:r>
            <a:endParaRPr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C29E142-3430-4E4B-BC2A-68EA1D7F5ACE}"/>
              </a:ext>
            </a:extLst>
          </p:cNvPr>
          <p:cNvSpPr/>
          <p:nvPr/>
        </p:nvSpPr>
        <p:spPr>
          <a:xfrm>
            <a:off x="2785808" y="1469760"/>
            <a:ext cx="1509206" cy="724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SSD_Handler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09D3F08-7D8A-48AD-A62D-B2A05A8C7175}"/>
              </a:ext>
            </a:extLst>
          </p:cNvPr>
          <p:cNvSpPr/>
          <p:nvPr/>
        </p:nvSpPr>
        <p:spPr>
          <a:xfrm>
            <a:off x="2785808" y="2349053"/>
            <a:ext cx="1509207" cy="724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Utils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413A68C-95A1-4E63-8F8F-C14E7770BCC6}"/>
              </a:ext>
            </a:extLst>
          </p:cNvPr>
          <p:cNvSpPr/>
          <p:nvPr/>
        </p:nvSpPr>
        <p:spPr>
          <a:xfrm>
            <a:off x="6027615" y="2046011"/>
            <a:ext cx="1509206" cy="4673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Full Read/Write Command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4D77C0-BF63-4E79-9000-9496A7531D90}"/>
              </a:ext>
            </a:extLst>
          </p:cNvPr>
          <p:cNvSpPr/>
          <p:nvPr/>
        </p:nvSpPr>
        <p:spPr>
          <a:xfrm>
            <a:off x="2785808" y="4619185"/>
            <a:ext cx="1509206" cy="724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Command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Interface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A1310F-5EEE-4FA5-AB14-8D2D875A7AB5}"/>
              </a:ext>
            </a:extLst>
          </p:cNvPr>
          <p:cNvSpPr/>
          <p:nvPr/>
        </p:nvSpPr>
        <p:spPr>
          <a:xfrm>
            <a:off x="8174442" y="3504108"/>
            <a:ext cx="1509206" cy="724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Factory Command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65C59D4-6D5A-4C66-B8B3-B20EE72BBB86}"/>
              </a:ext>
            </a:extLst>
          </p:cNvPr>
          <p:cNvSpPr/>
          <p:nvPr/>
        </p:nvSpPr>
        <p:spPr>
          <a:xfrm>
            <a:off x="10070155" y="3504107"/>
            <a:ext cx="1509206" cy="724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Command Processor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FD5C5E-0BBA-4FA8-B6D9-329DF8A9E6BB}"/>
              </a:ext>
            </a:extLst>
          </p:cNvPr>
          <p:cNvSpPr/>
          <p:nvPr/>
        </p:nvSpPr>
        <p:spPr>
          <a:xfrm>
            <a:off x="6027615" y="1274838"/>
            <a:ext cx="1509206" cy="4673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Read/Write Command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55E744F-BA1C-423C-A15D-354A87A30524}"/>
              </a:ext>
            </a:extLst>
          </p:cNvPr>
          <p:cNvSpPr/>
          <p:nvPr/>
        </p:nvSpPr>
        <p:spPr>
          <a:xfrm>
            <a:off x="6027615" y="2817184"/>
            <a:ext cx="1509206" cy="4673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Erase Command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210123-BC3F-4D23-AB89-0DD9D40FD1DE}"/>
              </a:ext>
            </a:extLst>
          </p:cNvPr>
          <p:cNvSpPr/>
          <p:nvPr/>
        </p:nvSpPr>
        <p:spPr>
          <a:xfrm>
            <a:off x="6027615" y="3588357"/>
            <a:ext cx="1509206" cy="4673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Erase Range Command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76EABC-6CB0-4563-9DE9-D317FE0D624B}"/>
              </a:ext>
            </a:extLst>
          </p:cNvPr>
          <p:cNvSpPr/>
          <p:nvPr/>
        </p:nvSpPr>
        <p:spPr>
          <a:xfrm>
            <a:off x="6027615" y="5901874"/>
            <a:ext cx="1509206" cy="4673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Test Script 1~4 Command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4436178-AACD-44B9-8A93-34B3F20192A8}"/>
              </a:ext>
            </a:extLst>
          </p:cNvPr>
          <p:cNvSpPr/>
          <p:nvPr/>
        </p:nvSpPr>
        <p:spPr>
          <a:xfrm>
            <a:off x="6027615" y="5130703"/>
            <a:ext cx="1509206" cy="4673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Exit Command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9CEDD19-5818-4082-A82C-F6F87A781CC8}"/>
              </a:ext>
            </a:extLst>
          </p:cNvPr>
          <p:cNvSpPr/>
          <p:nvPr/>
        </p:nvSpPr>
        <p:spPr>
          <a:xfrm>
            <a:off x="6027615" y="4359530"/>
            <a:ext cx="1509206" cy="4673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Help Command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44C62B-201F-4E3E-936A-CDA2270E0078}"/>
              </a:ext>
            </a:extLst>
          </p:cNvPr>
          <p:cNvCxnSpPr>
            <a:stCxn id="8" idx="1"/>
            <a:endCxn id="7" idx="3"/>
          </p:cNvCxnSpPr>
          <p:nvPr/>
        </p:nvCxnSpPr>
        <p:spPr>
          <a:xfrm flipH="1">
            <a:off x="9683648" y="3866463"/>
            <a:ext cx="38650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CAEEE5D-77B7-4CEE-BE43-F14DBD404EFE}"/>
              </a:ext>
            </a:extLst>
          </p:cNvPr>
          <p:cNvCxnSpPr>
            <a:cxnSpLocks/>
            <a:stCxn id="7" idx="1"/>
            <a:endCxn id="9" idx="3"/>
          </p:cNvCxnSpPr>
          <p:nvPr/>
        </p:nvCxnSpPr>
        <p:spPr>
          <a:xfrm flipH="1" flipV="1">
            <a:off x="7536821" y="1508524"/>
            <a:ext cx="637621" cy="23579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33F7CFF-EB15-4243-82C5-6D57A5F71DCA}"/>
              </a:ext>
            </a:extLst>
          </p:cNvPr>
          <p:cNvCxnSpPr>
            <a:cxnSpLocks/>
            <a:stCxn id="7" idx="1"/>
            <a:endCxn id="5" idx="3"/>
          </p:cNvCxnSpPr>
          <p:nvPr/>
        </p:nvCxnSpPr>
        <p:spPr>
          <a:xfrm flipH="1" flipV="1">
            <a:off x="7536821" y="2279697"/>
            <a:ext cx="637621" cy="15867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18DC1EB-2E7B-41B9-86D8-94B43991D52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 flipV="1">
            <a:off x="7536821" y="3050870"/>
            <a:ext cx="637621" cy="8155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A23A863-D17E-4FB3-8EFD-E6B2B7D40188}"/>
              </a:ext>
            </a:extLst>
          </p:cNvPr>
          <p:cNvCxnSpPr>
            <a:cxnSpLocks/>
            <a:stCxn id="7" idx="1"/>
            <a:endCxn id="11" idx="3"/>
          </p:cNvCxnSpPr>
          <p:nvPr/>
        </p:nvCxnSpPr>
        <p:spPr>
          <a:xfrm flipH="1" flipV="1">
            <a:off x="7536821" y="3822043"/>
            <a:ext cx="637621" cy="444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57C0D86-4264-4A8F-9518-65D8CA0515AD}"/>
              </a:ext>
            </a:extLst>
          </p:cNvPr>
          <p:cNvCxnSpPr>
            <a:cxnSpLocks/>
            <a:stCxn id="7" idx="1"/>
            <a:endCxn id="15" idx="3"/>
          </p:cNvCxnSpPr>
          <p:nvPr/>
        </p:nvCxnSpPr>
        <p:spPr>
          <a:xfrm flipH="1">
            <a:off x="7536821" y="3866464"/>
            <a:ext cx="637621" cy="72675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A421AB4-E8EA-461D-9B90-6D7E42133196}"/>
              </a:ext>
            </a:extLst>
          </p:cNvPr>
          <p:cNvCxnSpPr>
            <a:cxnSpLocks/>
            <a:stCxn id="7" idx="1"/>
            <a:endCxn id="13" idx="3"/>
          </p:cNvCxnSpPr>
          <p:nvPr/>
        </p:nvCxnSpPr>
        <p:spPr>
          <a:xfrm flipH="1">
            <a:off x="7536821" y="3866464"/>
            <a:ext cx="637621" cy="14979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1A6DFF5-169B-49B1-ACCB-113DC5E6930B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7536821" y="4055729"/>
            <a:ext cx="637621" cy="20798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EE94053-41E5-41A0-8AE8-F6EE9AF14783}"/>
              </a:ext>
            </a:extLst>
          </p:cNvPr>
          <p:cNvCxnSpPr>
            <a:cxnSpLocks/>
            <a:stCxn id="9" idx="1"/>
            <a:endCxn id="2" idx="3"/>
          </p:cNvCxnSpPr>
          <p:nvPr/>
        </p:nvCxnSpPr>
        <p:spPr>
          <a:xfrm flipH="1">
            <a:off x="4295014" y="1508524"/>
            <a:ext cx="1732601" cy="3235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E3AFBB9-267E-4E68-A462-9C336078FBD3}"/>
              </a:ext>
            </a:extLst>
          </p:cNvPr>
          <p:cNvCxnSpPr>
            <a:cxnSpLocks/>
            <a:stCxn id="9" idx="1"/>
            <a:endCxn id="4" idx="3"/>
          </p:cNvCxnSpPr>
          <p:nvPr/>
        </p:nvCxnSpPr>
        <p:spPr>
          <a:xfrm flipH="1">
            <a:off x="4295015" y="1508524"/>
            <a:ext cx="1732600" cy="12028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C7E272-FBFB-4F95-9E0F-4DE808D136D3}"/>
              </a:ext>
            </a:extLst>
          </p:cNvPr>
          <p:cNvCxnSpPr>
            <a:cxnSpLocks/>
            <a:stCxn id="9" idx="1"/>
            <a:endCxn id="6" idx="3"/>
          </p:cNvCxnSpPr>
          <p:nvPr/>
        </p:nvCxnSpPr>
        <p:spPr>
          <a:xfrm flipH="1">
            <a:off x="4295014" y="1508524"/>
            <a:ext cx="1732601" cy="3473017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2D7DC5A-E3AE-49BE-A709-1DB84F4A2C1F}"/>
              </a:ext>
            </a:extLst>
          </p:cNvPr>
          <p:cNvSpPr/>
          <p:nvPr/>
        </p:nvSpPr>
        <p:spPr>
          <a:xfrm>
            <a:off x="638981" y="1468837"/>
            <a:ext cx="1509206" cy="724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SSD Interface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320F319-CBB1-44F1-9DFE-C401B0644828}"/>
              </a:ext>
            </a:extLst>
          </p:cNvPr>
          <p:cNvSpPr/>
          <p:nvPr/>
        </p:nvSpPr>
        <p:spPr>
          <a:xfrm>
            <a:off x="638981" y="2352700"/>
            <a:ext cx="1509207" cy="724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Utils Interface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E457378-F6AE-49CE-8C7E-C0C9E55E1595}"/>
              </a:ext>
            </a:extLst>
          </p:cNvPr>
          <p:cNvCxnSpPr>
            <a:cxnSpLocks/>
            <a:stCxn id="2" idx="1"/>
            <a:endCxn id="49" idx="3"/>
          </p:cNvCxnSpPr>
          <p:nvPr/>
        </p:nvCxnSpPr>
        <p:spPr>
          <a:xfrm flipH="1" flipV="1">
            <a:off x="2148187" y="1831193"/>
            <a:ext cx="637621" cy="923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A4349359-CB9B-47E9-8C16-7473933E01C7}"/>
              </a:ext>
            </a:extLst>
          </p:cNvPr>
          <p:cNvCxnSpPr>
            <a:cxnSpLocks/>
            <a:stCxn id="4" idx="1"/>
            <a:endCxn id="50" idx="3"/>
          </p:cNvCxnSpPr>
          <p:nvPr/>
        </p:nvCxnSpPr>
        <p:spPr>
          <a:xfrm flipH="1">
            <a:off x="2148188" y="2711409"/>
            <a:ext cx="637620" cy="3647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BEB27CA-60E5-446D-BC51-CB3E1F77C1E2}"/>
              </a:ext>
            </a:extLst>
          </p:cNvPr>
          <p:cNvCxnSpPr>
            <a:cxnSpLocks/>
            <a:stCxn id="5" idx="1"/>
            <a:endCxn id="2" idx="3"/>
          </p:cNvCxnSpPr>
          <p:nvPr/>
        </p:nvCxnSpPr>
        <p:spPr>
          <a:xfrm flipH="1" flipV="1">
            <a:off x="4295014" y="1832116"/>
            <a:ext cx="1732601" cy="44758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09A6969-F667-430F-854D-D702B8A6F5AE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4295015" y="2279697"/>
            <a:ext cx="1732600" cy="4317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E9AC249-3406-487E-8C7A-2CDB7DE1A078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391025" y="2279697"/>
            <a:ext cx="1636590" cy="2547205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13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2C86B570-526E-44BB-9AC8-89BE92B96AC3}"/>
              </a:ext>
            </a:extLst>
          </p:cNvPr>
          <p:cNvSpPr txBox="1"/>
          <p:nvPr/>
        </p:nvSpPr>
        <p:spPr>
          <a:xfrm>
            <a:off x="7299678" y="1992152"/>
            <a:ext cx="48865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Command Processor </a:t>
            </a:r>
            <a:r>
              <a:rPr lang="ko-KR" altLang="en-US" sz="2000" b="1" dirty="0"/>
              <a:t>구조</a:t>
            </a:r>
            <a:endParaRPr lang="en-US" altLang="ko-KR" sz="2000" b="1" dirty="0"/>
          </a:p>
          <a:p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  <a:ea typeface="+mn-ea"/>
              </a:rPr>
              <a:t>Parser</a:t>
            </a:r>
            <a:r>
              <a:rPr lang="ko-KR" altLang="en-US" sz="2400" dirty="0">
                <a:latin typeface="+mn-ea"/>
                <a:ea typeface="+mn-ea"/>
              </a:rPr>
              <a:t>로부터 받은 </a:t>
            </a:r>
            <a:r>
              <a:rPr lang="en-US" altLang="ko-KR" sz="2400" dirty="0">
                <a:latin typeface="+mn-ea"/>
                <a:ea typeface="+mn-ea"/>
              </a:rPr>
              <a:t>token</a:t>
            </a:r>
            <a:r>
              <a:rPr lang="ko-KR" altLang="en-US" sz="2400" dirty="0">
                <a:latin typeface="+mn-ea"/>
                <a:ea typeface="+mn-ea"/>
              </a:rPr>
              <a:t>들을 분석</a:t>
            </a:r>
            <a:endParaRPr lang="en-US" altLang="ko-KR" sz="24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  <a:ea typeface="+mn-ea"/>
              </a:rPr>
              <a:t>Token </a:t>
            </a:r>
            <a:r>
              <a:rPr lang="ko-KR" altLang="en-US" sz="2400" dirty="0">
                <a:latin typeface="+mn-ea"/>
                <a:ea typeface="+mn-ea"/>
              </a:rPr>
              <a:t>기반으로 실제 </a:t>
            </a:r>
            <a:r>
              <a:rPr lang="en-US" altLang="ko-KR" sz="2400" dirty="0">
                <a:latin typeface="+mn-ea"/>
                <a:ea typeface="+mn-ea"/>
              </a:rPr>
              <a:t>command</a:t>
            </a:r>
            <a:r>
              <a:rPr lang="ko-KR" altLang="en-US" sz="2400" dirty="0">
                <a:latin typeface="+mn-ea"/>
                <a:ea typeface="+mn-ea"/>
              </a:rPr>
              <a:t>를 생성하여 </a:t>
            </a:r>
            <a:r>
              <a:rPr lang="en-US" altLang="ko-KR" sz="2400" dirty="0">
                <a:latin typeface="+mn-ea"/>
                <a:ea typeface="+mn-ea"/>
              </a:rPr>
              <a:t>Run </a:t>
            </a:r>
            <a:r>
              <a:rPr lang="ko-KR" altLang="en-US" sz="2400" dirty="0">
                <a:latin typeface="+mn-ea"/>
                <a:ea typeface="+mn-ea"/>
              </a:rPr>
              <a:t>함수로 실행</a:t>
            </a:r>
            <a:endParaRPr lang="en-US" altLang="ko-KR" sz="24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  <a:ea typeface="+mn-ea"/>
              </a:rPr>
              <a:t>SSD_Driver.exe</a:t>
            </a:r>
            <a:r>
              <a:rPr lang="ko-KR" altLang="en-US" sz="2400" dirty="0">
                <a:latin typeface="+mn-ea"/>
                <a:ea typeface="+mn-ea"/>
              </a:rPr>
              <a:t>와의 소통은 </a:t>
            </a:r>
            <a:r>
              <a:rPr lang="en-US" altLang="ko-KR" sz="2400" dirty="0">
                <a:latin typeface="+mn-ea"/>
                <a:ea typeface="+mn-ea"/>
              </a:rPr>
              <a:t>Driver</a:t>
            </a:r>
            <a:r>
              <a:rPr lang="ko-KR" altLang="en-US" sz="2400" dirty="0">
                <a:latin typeface="+mn-ea"/>
                <a:ea typeface="+mn-ea"/>
              </a:rPr>
              <a:t>에 맡김</a:t>
            </a:r>
            <a:endParaRPr lang="en-US" altLang="ko-KR" sz="2400" dirty="0">
              <a:latin typeface="+mn-ea"/>
              <a:ea typeface="+mn-ea"/>
            </a:endParaRPr>
          </a:p>
        </p:txBody>
      </p:sp>
      <p:sp>
        <p:nvSpPr>
          <p:cNvPr id="21" name="Google Shape;59;p3">
            <a:extLst>
              <a:ext uri="{FF2B5EF4-FFF2-40B4-BE49-F238E27FC236}">
                <a16:creationId xmlns:a16="http://schemas.microsoft.com/office/drawing/2014/main" id="{4889B8D4-BD2A-4265-9375-3556527D3E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979" y="310143"/>
            <a:ext cx="12716481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/>
              <a:t>기능 소개 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en-US" altLang="ko-KR" sz="4400" dirty="0" err="1">
                <a:latin typeface="+mn-ea"/>
                <a:ea typeface="+mn-ea"/>
              </a:rPr>
              <a:t>CommandProcessor</a:t>
            </a:r>
            <a:endParaRPr sz="3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E963A3-B2C4-4FDC-AA75-4A58781029BA}"/>
              </a:ext>
            </a:extLst>
          </p:cNvPr>
          <p:cNvSpPr/>
          <p:nvPr/>
        </p:nvSpPr>
        <p:spPr>
          <a:xfrm>
            <a:off x="2361470" y="1629797"/>
            <a:ext cx="1509206" cy="724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Factory Command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E2008C5-D4E7-46A1-A8A8-BF93759D4B77}"/>
              </a:ext>
            </a:extLst>
          </p:cNvPr>
          <p:cNvSpPr/>
          <p:nvPr/>
        </p:nvSpPr>
        <p:spPr>
          <a:xfrm>
            <a:off x="4219048" y="1629797"/>
            <a:ext cx="1509206" cy="724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Command Processor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6CE2EC9-A834-4469-94EF-A898617B3EB5}"/>
              </a:ext>
            </a:extLst>
          </p:cNvPr>
          <p:cNvSpPr/>
          <p:nvPr/>
        </p:nvSpPr>
        <p:spPr>
          <a:xfrm>
            <a:off x="503892" y="1758467"/>
            <a:ext cx="1509206" cy="4673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Read/Write Command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29A5526-5BCD-49E9-ADD9-C9901E0CE9FE}"/>
              </a:ext>
            </a:extLst>
          </p:cNvPr>
          <p:cNvCxnSpPr>
            <a:stCxn id="17" idx="1"/>
            <a:endCxn id="16" idx="3"/>
          </p:cNvCxnSpPr>
          <p:nvPr/>
        </p:nvCxnSpPr>
        <p:spPr>
          <a:xfrm flipH="1">
            <a:off x="3870676" y="1992153"/>
            <a:ext cx="3483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05DFCD9-EA39-421C-87AF-7DA05A42046C}"/>
              </a:ext>
            </a:extLst>
          </p:cNvPr>
          <p:cNvCxnSpPr>
            <a:cxnSpLocks/>
            <a:stCxn id="16" idx="1"/>
            <a:endCxn id="18" idx="3"/>
          </p:cNvCxnSpPr>
          <p:nvPr/>
        </p:nvCxnSpPr>
        <p:spPr>
          <a:xfrm flipH="1">
            <a:off x="2013098" y="1992153"/>
            <a:ext cx="3483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A3591000-2BE0-4B83-A61C-83DA77C92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14" y="2810653"/>
            <a:ext cx="6550792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97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>
              <a:buSzPts val="4400"/>
            </a:pPr>
            <a:r>
              <a:rPr lang="ko-KR" altLang="en-US" dirty="0"/>
              <a:t>추가 기능 소개 </a:t>
            </a:r>
            <a:r>
              <a:rPr lang="en-US" altLang="ko-KR" dirty="0"/>
              <a:t>: </a:t>
            </a:r>
            <a:r>
              <a:rPr lang="en-US" altLang="ko-KR" dirty="0" err="1"/>
              <a:t>CommandBuffer</a:t>
            </a:r>
            <a:endParaRPr dirty="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58BAA802-BF47-4597-B412-8434DB925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6425" y="1316038"/>
            <a:ext cx="10515600" cy="4927600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ko-KR" altLang="en-US" sz="2400" b="1" dirty="0">
                <a:latin typeface="+mn-ea"/>
                <a:ea typeface="+mn-ea"/>
              </a:rPr>
              <a:t>도입 배경</a:t>
            </a:r>
          </a:p>
          <a:p>
            <a:r>
              <a:rPr lang="ko-KR" altLang="en-US" sz="2400" dirty="0">
                <a:latin typeface="+mn-ea"/>
                <a:ea typeface="+mn-ea"/>
              </a:rPr>
              <a:t>불필요한 </a:t>
            </a:r>
            <a:r>
              <a:rPr lang="en-US" altLang="ko-KR" sz="2400" dirty="0">
                <a:latin typeface="+mn-ea"/>
                <a:ea typeface="+mn-ea"/>
              </a:rPr>
              <a:t>I/O </a:t>
            </a:r>
            <a:r>
              <a:rPr lang="ko-KR" altLang="en-US" sz="2400" dirty="0">
                <a:latin typeface="+mn-ea"/>
                <a:ea typeface="+mn-ea"/>
              </a:rPr>
              <a:t>작업을 배제하여 </a:t>
            </a:r>
            <a:r>
              <a:rPr lang="en-US" altLang="ko-KR" sz="2400" dirty="0">
                <a:latin typeface="+mn-ea"/>
                <a:ea typeface="+mn-ea"/>
              </a:rPr>
              <a:t>SSD </a:t>
            </a:r>
            <a:r>
              <a:rPr lang="ko-KR" altLang="en-US" sz="2400" dirty="0">
                <a:latin typeface="+mn-ea"/>
                <a:ea typeface="+mn-ea"/>
              </a:rPr>
              <a:t>수명 연장 및 성능 향상</a:t>
            </a:r>
            <a:endParaRPr lang="en-US" altLang="ko-KR" sz="2400" dirty="0">
              <a:latin typeface="+mn-ea"/>
              <a:ea typeface="+mn-ea"/>
            </a:endParaRPr>
          </a:p>
          <a:p>
            <a:r>
              <a:rPr lang="ko-KR" altLang="en-US" sz="2400" dirty="0">
                <a:latin typeface="+mn-ea"/>
                <a:ea typeface="+mn-ea"/>
              </a:rPr>
              <a:t>쓰기만 하고 사용되지 않을 데이터는 </a:t>
            </a:r>
            <a:r>
              <a:rPr lang="en-US" altLang="ko-KR" sz="2400" dirty="0">
                <a:latin typeface="+mn-ea"/>
                <a:ea typeface="+mn-ea"/>
              </a:rPr>
              <a:t>SSD</a:t>
            </a:r>
            <a:r>
              <a:rPr lang="ko-KR" altLang="en-US" sz="2400" dirty="0">
                <a:latin typeface="+mn-ea"/>
                <a:ea typeface="+mn-ea"/>
              </a:rPr>
              <a:t>에 기록하지 않음</a:t>
            </a:r>
            <a:endParaRPr lang="en-US" altLang="ko-KR" sz="2400" dirty="0">
              <a:latin typeface="+mn-ea"/>
              <a:ea typeface="+mn-ea"/>
            </a:endParaRPr>
          </a:p>
          <a:p>
            <a:pPr marL="114300" indent="0">
              <a:buNone/>
            </a:pPr>
            <a:endParaRPr lang="en-US" altLang="ko-KR" sz="1600" dirty="0">
              <a:latin typeface="+mn-ea"/>
              <a:ea typeface="+mn-ea"/>
            </a:endParaRPr>
          </a:p>
          <a:p>
            <a:pPr marL="114300" indent="0">
              <a:buNone/>
            </a:pPr>
            <a:r>
              <a:rPr lang="ko-KR" altLang="en-US" sz="2400" b="1" dirty="0">
                <a:latin typeface="+mn-ea"/>
                <a:ea typeface="+mn-ea"/>
              </a:rPr>
              <a:t>구현</a:t>
            </a:r>
          </a:p>
          <a:p>
            <a:r>
              <a:rPr lang="ko-KR" altLang="en-US" sz="2400" dirty="0">
                <a:latin typeface="+mn-ea"/>
                <a:ea typeface="+mn-ea"/>
              </a:rPr>
              <a:t>비용이 큰 </a:t>
            </a:r>
            <a:r>
              <a:rPr lang="en-US" altLang="ko-KR" sz="2400" dirty="0">
                <a:latin typeface="+mn-ea"/>
                <a:ea typeface="+mn-ea"/>
              </a:rPr>
              <a:t>Write/Erase </a:t>
            </a:r>
            <a:r>
              <a:rPr lang="ko-KR" altLang="en-US" sz="2400" dirty="0">
                <a:latin typeface="+mn-ea"/>
                <a:ea typeface="+mn-ea"/>
              </a:rPr>
              <a:t>명령을 바로 실행하지 않고</a:t>
            </a:r>
            <a:r>
              <a:rPr lang="en-US" altLang="ko-KR" sz="2400" dirty="0">
                <a:latin typeface="+mn-ea"/>
                <a:ea typeface="+mn-ea"/>
              </a:rPr>
              <a:t>, </a:t>
            </a:r>
            <a:r>
              <a:rPr lang="ko-KR" altLang="en-US" sz="2400" dirty="0">
                <a:latin typeface="+mn-ea"/>
                <a:ea typeface="+mn-ea"/>
              </a:rPr>
              <a:t>버퍼에 </a:t>
            </a:r>
            <a:r>
              <a:rPr lang="en-US" altLang="ko-KR" sz="2400" dirty="0">
                <a:latin typeface="+mn-ea"/>
                <a:ea typeface="+mn-ea"/>
              </a:rPr>
              <a:t>'</a:t>
            </a:r>
            <a:r>
              <a:rPr lang="ko-KR" altLang="en-US" sz="2400" dirty="0">
                <a:latin typeface="+mn-ea"/>
                <a:ea typeface="+mn-ea"/>
              </a:rPr>
              <a:t>예약</a:t>
            </a:r>
            <a:r>
              <a:rPr lang="en-US" altLang="ko-KR" sz="2400" dirty="0">
                <a:latin typeface="+mn-ea"/>
                <a:ea typeface="+mn-ea"/>
              </a:rPr>
              <a:t>’</a:t>
            </a:r>
          </a:p>
          <a:p>
            <a:r>
              <a:rPr lang="ko-KR" altLang="en-US" sz="2400" dirty="0">
                <a:latin typeface="+mn-ea"/>
                <a:ea typeface="+mn-ea"/>
              </a:rPr>
              <a:t>버퍼에 쌓인 명령어를 분석하여</a:t>
            </a:r>
            <a:r>
              <a:rPr lang="en-US" altLang="ko-KR" sz="2400" dirty="0">
                <a:latin typeface="+mn-ea"/>
                <a:ea typeface="+mn-ea"/>
              </a:rPr>
              <a:t>, </a:t>
            </a:r>
            <a:r>
              <a:rPr lang="ko-KR" altLang="en-US" sz="2400" dirty="0">
                <a:latin typeface="+mn-ea"/>
                <a:ea typeface="+mn-ea"/>
              </a:rPr>
              <a:t>불필요한 명령어를 제거하고 여러 명령어를 병합</a:t>
            </a:r>
            <a:endParaRPr lang="en-US" altLang="ko-KR" sz="24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1479EE-4966-467F-842F-30F20BF55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추가 기능 소개 </a:t>
            </a:r>
            <a:r>
              <a:rPr lang="en-US" altLang="ko-KR" sz="4400" dirty="0">
                <a:latin typeface="+mn-ea"/>
                <a:ea typeface="+mn-ea"/>
              </a:rPr>
              <a:t>: Command </a:t>
            </a:r>
            <a:r>
              <a:rPr lang="en-US" altLang="ko-KR" dirty="0">
                <a:latin typeface="+mn-ea"/>
                <a:ea typeface="+mn-ea"/>
              </a:rPr>
              <a:t>B</a:t>
            </a:r>
            <a:r>
              <a:rPr lang="en-US" altLang="ko-KR" sz="4400" dirty="0">
                <a:latin typeface="+mn-ea"/>
                <a:ea typeface="+mn-ea"/>
              </a:rPr>
              <a:t>uffer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FA40C4-0859-45EF-B938-3F58931BBB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114300" indent="0">
              <a:buNone/>
            </a:pPr>
            <a:r>
              <a:rPr lang="ko-KR" altLang="en-US" sz="2400" b="1" dirty="0">
                <a:latin typeface="+mn-ea"/>
                <a:ea typeface="+mn-ea"/>
              </a:rPr>
              <a:t>시스템 아키텍처</a:t>
            </a:r>
          </a:p>
          <a:p>
            <a:pPr marL="114300" indent="0">
              <a:buNone/>
            </a:pPr>
            <a:endParaRPr lang="en-US" altLang="ko-KR" sz="1600" dirty="0">
              <a:latin typeface="+mn-ea"/>
              <a:ea typeface="+mn-ea"/>
            </a:endParaRPr>
          </a:p>
          <a:p>
            <a:pPr marL="114300" indent="0">
              <a:buNone/>
            </a:pPr>
            <a:endParaRPr lang="en-US" altLang="ko-KR" sz="1600" dirty="0">
              <a:latin typeface="+mn-ea"/>
              <a:ea typeface="+mn-ea"/>
            </a:endParaRPr>
          </a:p>
          <a:p>
            <a:pPr marL="114300" indent="0">
              <a:buNone/>
            </a:pPr>
            <a:endParaRPr lang="en-US" altLang="ko-KR" sz="1600" dirty="0">
              <a:latin typeface="+mn-ea"/>
              <a:ea typeface="+mn-ea"/>
            </a:endParaRPr>
          </a:p>
          <a:p>
            <a:endParaRPr lang="en-US" altLang="ko-KR" sz="1600" dirty="0">
              <a:latin typeface="+mn-ea"/>
              <a:ea typeface="+mn-ea"/>
            </a:endParaRPr>
          </a:p>
          <a:p>
            <a:endParaRPr lang="en-US" altLang="ko-KR" sz="1600" dirty="0">
              <a:latin typeface="+mn-ea"/>
              <a:ea typeface="+mn-ea"/>
            </a:endParaRPr>
          </a:p>
          <a:p>
            <a:pPr marL="114300" indent="0">
              <a:buNone/>
            </a:pPr>
            <a:r>
              <a:rPr lang="ko-KR" altLang="en-US" sz="2400" b="1" dirty="0">
                <a:latin typeface="+mn-ea"/>
                <a:ea typeface="+mn-ea"/>
              </a:rPr>
              <a:t>동작 흐름</a:t>
            </a:r>
          </a:p>
          <a:p>
            <a:pPr marL="114300" indent="0">
              <a:buNone/>
            </a:pPr>
            <a:r>
              <a:rPr lang="en-US" altLang="ko-KR" sz="2400" dirty="0">
                <a:latin typeface="+mn-ea"/>
                <a:ea typeface="+mn-ea"/>
              </a:rPr>
              <a:t> 1. </a:t>
            </a:r>
            <a:r>
              <a:rPr lang="en-US" altLang="ko-KR" sz="2400" dirty="0" err="1">
                <a:latin typeface="+mn-ea"/>
                <a:ea typeface="+mn-ea"/>
              </a:rPr>
              <a:t>BufferManager</a:t>
            </a:r>
            <a:r>
              <a:rPr lang="ko-KR" altLang="en-US" sz="2400" dirty="0">
                <a:latin typeface="+mn-ea"/>
                <a:ea typeface="+mn-ea"/>
              </a:rPr>
              <a:t>는 </a:t>
            </a:r>
            <a:r>
              <a:rPr lang="en-US" altLang="ko-KR" sz="2400" dirty="0">
                <a:latin typeface="+mn-ea"/>
                <a:ea typeface="+mn-ea"/>
              </a:rPr>
              <a:t>W/E </a:t>
            </a:r>
            <a:r>
              <a:rPr lang="ko-KR" altLang="en-US" sz="2400" dirty="0">
                <a:latin typeface="+mn-ea"/>
                <a:ea typeface="+mn-ea"/>
              </a:rPr>
              <a:t>명령어를 가로채서 버퍼에</a:t>
            </a:r>
            <a:r>
              <a:rPr lang="en-US" altLang="ko-KR" sz="2400" dirty="0">
                <a:latin typeface="+mn-ea"/>
                <a:ea typeface="+mn-ea"/>
              </a:rPr>
              <a:t> </a:t>
            </a:r>
            <a:r>
              <a:rPr lang="ko-KR" altLang="en-US" sz="2400" dirty="0">
                <a:latin typeface="+mn-ea"/>
                <a:ea typeface="+mn-ea"/>
              </a:rPr>
              <a:t>기록</a:t>
            </a:r>
            <a:endParaRPr lang="en-US" altLang="ko-KR" sz="2400" dirty="0">
              <a:latin typeface="+mn-ea"/>
              <a:ea typeface="+mn-ea"/>
            </a:endParaRPr>
          </a:p>
          <a:p>
            <a:pPr marL="114300" indent="0">
              <a:buNone/>
            </a:pPr>
            <a:r>
              <a:rPr lang="en-US" altLang="ko-KR" sz="2400" dirty="0">
                <a:latin typeface="+mn-ea"/>
                <a:ea typeface="+mn-ea"/>
              </a:rPr>
              <a:t> 2. R </a:t>
            </a:r>
            <a:r>
              <a:rPr lang="ko-KR" altLang="en-US" sz="2400" dirty="0">
                <a:latin typeface="+mn-ea"/>
                <a:ea typeface="+mn-ea"/>
              </a:rPr>
              <a:t>명령은 </a:t>
            </a:r>
            <a:r>
              <a:rPr lang="en-US" altLang="ko-KR" sz="2400" dirty="0">
                <a:latin typeface="+mn-ea"/>
                <a:ea typeface="+mn-ea"/>
              </a:rPr>
              <a:t>nand.txt</a:t>
            </a:r>
            <a:r>
              <a:rPr lang="ko-KR" altLang="en-US" sz="2400" dirty="0">
                <a:latin typeface="+mn-ea"/>
                <a:ea typeface="+mn-ea"/>
              </a:rPr>
              <a:t>보다 버퍼를 먼저 확인하여 최신 데이터를 즉시 반환</a:t>
            </a:r>
            <a:endParaRPr lang="en-US" altLang="ko-KR" sz="2400" dirty="0">
              <a:latin typeface="+mn-ea"/>
              <a:ea typeface="+mn-ea"/>
            </a:endParaRPr>
          </a:p>
          <a:p>
            <a:pPr marL="114300" indent="0">
              <a:buNone/>
            </a:pPr>
            <a:r>
              <a:rPr lang="en-US" altLang="ko-KR" sz="2400" dirty="0">
                <a:latin typeface="+mn-ea"/>
                <a:ea typeface="+mn-ea"/>
              </a:rPr>
              <a:t> 3. Flush </a:t>
            </a:r>
            <a:r>
              <a:rPr lang="ko-KR" altLang="en-US" sz="2400" dirty="0">
                <a:latin typeface="+mn-ea"/>
                <a:ea typeface="+mn-ea"/>
              </a:rPr>
              <a:t>명령이 실행되면</a:t>
            </a:r>
            <a:r>
              <a:rPr lang="en-US" altLang="ko-KR" sz="2400" dirty="0">
                <a:latin typeface="+mn-ea"/>
                <a:ea typeface="+mn-ea"/>
              </a:rPr>
              <a:t>, </a:t>
            </a:r>
            <a:r>
              <a:rPr lang="ko-KR" altLang="en-US" sz="2400" dirty="0">
                <a:latin typeface="+mn-ea"/>
                <a:ea typeface="+mn-ea"/>
              </a:rPr>
              <a:t>버퍼의 명령어들이 </a:t>
            </a:r>
            <a:r>
              <a:rPr lang="en-US" altLang="ko-KR" sz="2400" dirty="0">
                <a:latin typeface="+mn-ea"/>
                <a:ea typeface="+mn-ea"/>
              </a:rPr>
              <a:t>nand.txt</a:t>
            </a:r>
            <a:r>
              <a:rPr lang="ko-KR" altLang="en-US" sz="2400" dirty="0">
                <a:latin typeface="+mn-ea"/>
                <a:ea typeface="+mn-ea"/>
              </a:rPr>
              <a:t>에 한 번에 반영됨</a:t>
            </a:r>
            <a:endParaRPr lang="en-US" altLang="ko-KR" sz="2400" dirty="0">
              <a:latin typeface="+mn-ea"/>
              <a:ea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761234A-5314-462B-8D5C-9C490F91D2C9}"/>
              </a:ext>
            </a:extLst>
          </p:cNvPr>
          <p:cNvSpPr/>
          <p:nvPr/>
        </p:nvSpPr>
        <p:spPr>
          <a:xfrm>
            <a:off x="1217151" y="2046594"/>
            <a:ext cx="1112363" cy="64985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Test Shell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19B8C3-4943-4FE8-AF29-00732D00ABDF}"/>
              </a:ext>
            </a:extLst>
          </p:cNvPr>
          <p:cNvSpPr/>
          <p:nvPr/>
        </p:nvSpPr>
        <p:spPr>
          <a:xfrm>
            <a:off x="7167988" y="2037484"/>
            <a:ext cx="1287454" cy="64985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ssd_nand.txt</a:t>
            </a:r>
            <a:endParaRPr lang="ko-KR" altLang="en-US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965633B-2518-442D-A2F7-34CB77590929}"/>
              </a:ext>
            </a:extLst>
          </p:cNvPr>
          <p:cNvSpPr/>
          <p:nvPr/>
        </p:nvSpPr>
        <p:spPr>
          <a:xfrm>
            <a:off x="2357795" y="2350054"/>
            <a:ext cx="809611" cy="4571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1C2456-7869-4052-BA3F-5547232CF6B3}"/>
              </a:ext>
            </a:extLst>
          </p:cNvPr>
          <p:cNvSpPr/>
          <p:nvPr/>
        </p:nvSpPr>
        <p:spPr>
          <a:xfrm>
            <a:off x="5184811" y="2046594"/>
            <a:ext cx="1112363" cy="64985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Buffer</a:t>
            </a:r>
            <a:br>
              <a:rPr lang="en-US" altLang="ko-KR" dirty="0"/>
            </a:br>
            <a:r>
              <a:rPr lang="en-US" altLang="ko-KR" dirty="0"/>
              <a:t>Manager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5FC93A-C288-4C5F-9E79-40E5EE66518A}"/>
              </a:ext>
            </a:extLst>
          </p:cNvPr>
          <p:cNvSpPr/>
          <p:nvPr/>
        </p:nvSpPr>
        <p:spPr>
          <a:xfrm>
            <a:off x="3195687" y="2046594"/>
            <a:ext cx="1112363" cy="64985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SSD</a:t>
            </a:r>
            <a:br>
              <a:rPr lang="en-US" altLang="ko-KR" dirty="0"/>
            </a:br>
            <a:r>
              <a:rPr lang="en-US" altLang="ko-KR" dirty="0"/>
              <a:t>Application</a:t>
            </a:r>
            <a:endParaRPr lang="ko-KR" altLang="en-US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F1B28902-01B9-4B7E-85A9-05E09755DB09}"/>
              </a:ext>
            </a:extLst>
          </p:cNvPr>
          <p:cNvSpPr/>
          <p:nvPr/>
        </p:nvSpPr>
        <p:spPr>
          <a:xfrm>
            <a:off x="4337936" y="2352987"/>
            <a:ext cx="809611" cy="4571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28155053-A00C-4754-A7B1-E00FF87A482B}"/>
              </a:ext>
            </a:extLst>
          </p:cNvPr>
          <p:cNvSpPr/>
          <p:nvPr/>
        </p:nvSpPr>
        <p:spPr>
          <a:xfrm>
            <a:off x="6297174" y="2352669"/>
            <a:ext cx="809611" cy="4571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724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CC8D90-6482-4767-B6AE-0A1034584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추가 기능 소개</a:t>
            </a:r>
            <a:r>
              <a:rPr lang="en-US" altLang="ko-KR" dirty="0"/>
              <a:t>: Command buffer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3AF67B-D561-4763-8925-C5AB4F1D5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980" y="1316375"/>
            <a:ext cx="10515600" cy="5153667"/>
          </a:xfrm>
        </p:spPr>
        <p:txBody>
          <a:bodyPr>
            <a:noAutofit/>
          </a:bodyPr>
          <a:lstStyle/>
          <a:p>
            <a:r>
              <a:rPr lang="ko-KR" altLang="en-US" sz="2000" dirty="0"/>
              <a:t>덮어쓰기 </a:t>
            </a:r>
            <a:r>
              <a:rPr lang="en-US" altLang="ko-KR" sz="2000" dirty="0"/>
              <a:t>(Overwrite)</a:t>
            </a:r>
          </a:p>
          <a:p>
            <a:pPr marL="114300" indent="0">
              <a:buNone/>
            </a:pPr>
            <a:r>
              <a:rPr lang="en-US" altLang="ko-KR" sz="2000" dirty="0"/>
              <a:t>“W 10, 0xAAAA” -&gt; “E 10, 1”</a:t>
            </a:r>
          </a:p>
          <a:p>
            <a:pPr marL="114300" indent="0">
              <a:buNone/>
            </a:pPr>
            <a:r>
              <a:rPr lang="ko-KR" altLang="en-US" sz="2000" dirty="0"/>
              <a:t>최적화</a:t>
            </a:r>
            <a:r>
              <a:rPr lang="en-US" altLang="ko-KR" sz="2000" dirty="0"/>
              <a:t>: W 10</a:t>
            </a:r>
            <a:r>
              <a:rPr lang="ko-KR" altLang="en-US" sz="2000" dirty="0"/>
              <a:t>은 어차피 지워질 운명이므로</a:t>
            </a:r>
            <a:r>
              <a:rPr lang="en-US" altLang="ko-KR" sz="2000" dirty="0"/>
              <a:t>,</a:t>
            </a:r>
          </a:p>
          <a:p>
            <a:pPr marL="114300" indent="0">
              <a:buNone/>
            </a:pPr>
            <a:r>
              <a:rPr lang="ko-KR" altLang="en-US" sz="2000" dirty="0"/>
              <a:t>버퍼에서 제거되고 최종적으로 </a:t>
            </a:r>
            <a:r>
              <a:rPr lang="en-US" altLang="ko-KR" sz="2000" dirty="0"/>
              <a:t>“E 10, 1”</a:t>
            </a:r>
            <a:r>
              <a:rPr lang="ko-KR" altLang="en-US" sz="2000" dirty="0"/>
              <a:t>만 남게 됨</a:t>
            </a:r>
            <a:endParaRPr lang="en-US" altLang="ko-KR" sz="2000" dirty="0"/>
          </a:p>
          <a:p>
            <a:pPr marL="114300" indent="0">
              <a:buNone/>
            </a:pPr>
            <a:endParaRPr lang="en-US" altLang="ko-KR" sz="2000" dirty="0"/>
          </a:p>
          <a:p>
            <a:r>
              <a:rPr lang="ko-KR" altLang="en-US" sz="2000" dirty="0"/>
              <a:t>병합 </a:t>
            </a:r>
            <a:r>
              <a:rPr lang="en-US" altLang="ko-KR" sz="2000" dirty="0"/>
              <a:t>(Merge)</a:t>
            </a:r>
          </a:p>
          <a:p>
            <a:pPr marL="114300" indent="0">
              <a:buNone/>
            </a:pPr>
            <a:r>
              <a:rPr lang="en-US" altLang="ko-KR" sz="2000" dirty="0"/>
              <a:t>“E 10, 4” -&gt; “E 12, 4”</a:t>
            </a:r>
          </a:p>
          <a:p>
            <a:pPr marL="114300" indent="0">
              <a:buNone/>
            </a:pPr>
            <a:r>
              <a:rPr lang="ko-KR" altLang="en-US" sz="2000" dirty="0"/>
              <a:t>최적화</a:t>
            </a:r>
            <a:r>
              <a:rPr lang="en-US" altLang="ko-KR" sz="2000" dirty="0"/>
              <a:t>: </a:t>
            </a:r>
            <a:r>
              <a:rPr lang="ko-KR" altLang="en-US" sz="2000" dirty="0"/>
              <a:t>범위가 인접한 두 </a:t>
            </a:r>
            <a:r>
              <a:rPr lang="en-US" altLang="ko-KR" sz="2000" dirty="0"/>
              <a:t>Erase </a:t>
            </a:r>
            <a:r>
              <a:rPr lang="ko-KR" altLang="en-US" sz="2000" dirty="0"/>
              <a:t>명령이 </a:t>
            </a:r>
            <a:r>
              <a:rPr lang="en-US" altLang="ko-KR" sz="2000" dirty="0"/>
              <a:t>“E 10, 6”</a:t>
            </a:r>
            <a:r>
              <a:rPr lang="ko-KR" altLang="en-US" sz="2000" dirty="0"/>
              <a:t>라는 하나의 명령으로 통합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08BBD97-97AD-4F31-9DFD-236C2AE5B2B4}"/>
              </a:ext>
            </a:extLst>
          </p:cNvPr>
          <p:cNvSpPr/>
          <p:nvPr/>
        </p:nvSpPr>
        <p:spPr>
          <a:xfrm>
            <a:off x="6024659" y="5521517"/>
            <a:ext cx="2168165" cy="2492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6BA81F8-D323-4D0A-830E-A110D153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709" y="5041294"/>
            <a:ext cx="1885950" cy="13811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AFD2213-EE6D-4551-A0CC-8096EC359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8099" y="4993668"/>
            <a:ext cx="1590675" cy="14763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EDB30ED-B8E9-4087-9F23-C05C5B1EF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202" y="5303232"/>
            <a:ext cx="218122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69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64BBD-8C37-41DC-BBA3-62551D461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dirty="0">
                <a:latin typeface="+mn-ea"/>
                <a:ea typeface="+mn-ea"/>
              </a:rPr>
              <a:t>추가 기능 소개</a:t>
            </a:r>
            <a:r>
              <a:rPr lang="en-US" altLang="ko-KR" sz="4400" dirty="0">
                <a:latin typeface="+mn-ea"/>
                <a:ea typeface="+mn-ea"/>
              </a:rPr>
              <a:t>: Command </a:t>
            </a:r>
            <a:r>
              <a:rPr lang="en-US" altLang="ko-KR" dirty="0">
                <a:latin typeface="+mn-ea"/>
                <a:ea typeface="+mn-ea"/>
              </a:rPr>
              <a:t>B</a:t>
            </a:r>
            <a:r>
              <a:rPr lang="en-US" altLang="ko-KR" sz="4400" dirty="0">
                <a:latin typeface="+mn-ea"/>
                <a:ea typeface="+mn-ea"/>
              </a:rPr>
              <a:t>uffer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4C444E-A1FE-41F8-B19F-F9BEAFA723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ko-KR" altLang="en-US" sz="2000" dirty="0"/>
              <a:t>분리 </a:t>
            </a:r>
            <a:r>
              <a:rPr lang="en-US" altLang="ko-KR" sz="2000" dirty="0"/>
              <a:t>(Split)</a:t>
            </a:r>
          </a:p>
          <a:p>
            <a:pPr marL="114300" indent="0">
              <a:buNone/>
            </a:pPr>
            <a:r>
              <a:rPr lang="ko-KR" altLang="en-US" sz="2000" dirty="0"/>
              <a:t>상황</a:t>
            </a:r>
            <a:r>
              <a:rPr lang="en-US" altLang="ko-KR" sz="2000" dirty="0"/>
              <a:t>: </a:t>
            </a:r>
            <a:r>
              <a:rPr lang="ko-KR" altLang="en-US" sz="2000" dirty="0"/>
              <a:t>버퍼에 </a:t>
            </a:r>
            <a:r>
              <a:rPr lang="en-US" altLang="ko-KR" sz="2000" dirty="0"/>
              <a:t>“E 10, 10” (10~19 </a:t>
            </a:r>
            <a:r>
              <a:rPr lang="ko-KR" altLang="en-US" sz="2000" dirty="0"/>
              <a:t>삭제</a:t>
            </a:r>
            <a:r>
              <a:rPr lang="en-US" altLang="ko-KR" sz="2000" dirty="0"/>
              <a:t>)</a:t>
            </a:r>
            <a:r>
              <a:rPr lang="ko-KR" altLang="en-US" sz="2000" dirty="0"/>
              <a:t>이 있는 상태에서</a:t>
            </a:r>
            <a:r>
              <a:rPr lang="en-US" altLang="ko-KR" sz="2000" dirty="0"/>
              <a:t>, W 15 </a:t>
            </a:r>
            <a:r>
              <a:rPr lang="ko-KR" altLang="en-US" sz="2000" dirty="0"/>
              <a:t>명령이 들어온다면</a:t>
            </a:r>
            <a:endParaRPr lang="en-US" altLang="ko-KR" sz="2000" dirty="0"/>
          </a:p>
          <a:p>
            <a:pPr marL="114300" indent="0">
              <a:buNone/>
            </a:pPr>
            <a:endParaRPr lang="en-US" altLang="ko-KR" sz="2000" dirty="0"/>
          </a:p>
          <a:p>
            <a:pPr marL="114300" indent="0">
              <a:buNone/>
            </a:pPr>
            <a:endParaRPr lang="en-US" altLang="ko-KR" sz="2000" dirty="0"/>
          </a:p>
          <a:p>
            <a:pPr marL="114300" indent="0">
              <a:buNone/>
            </a:pPr>
            <a:endParaRPr lang="en-US" altLang="ko-KR" sz="2000" dirty="0"/>
          </a:p>
          <a:p>
            <a:pPr marL="114300" indent="0">
              <a:buNone/>
            </a:pPr>
            <a:endParaRPr lang="en-US" altLang="ko-KR" sz="2000" dirty="0"/>
          </a:p>
          <a:p>
            <a:pPr marL="114300" indent="0">
              <a:buNone/>
            </a:pPr>
            <a:r>
              <a:rPr lang="ko-KR" altLang="en-US" sz="2000" dirty="0"/>
              <a:t>최적화</a:t>
            </a:r>
            <a:r>
              <a:rPr lang="en-US" altLang="ko-KR" sz="2000" dirty="0"/>
              <a:t>: “E, 10, 10” </a:t>
            </a:r>
            <a:r>
              <a:rPr lang="ko-KR" altLang="en-US" sz="2000" dirty="0"/>
              <a:t>명령이 </a:t>
            </a:r>
            <a:r>
              <a:rPr lang="en-US" altLang="ko-KR" sz="2000" dirty="0"/>
              <a:t>“E, 10, 5” / “W, 15” / “E, 16, 4” </a:t>
            </a:r>
            <a:r>
              <a:rPr lang="ko-KR" altLang="en-US" sz="2000" dirty="0"/>
              <a:t>세 조각으로 분리</a:t>
            </a:r>
            <a:endParaRPr lang="en-US" altLang="ko-KR" sz="2000" dirty="0"/>
          </a:p>
          <a:p>
            <a:pPr marL="114300" indent="0">
              <a:buNone/>
            </a:pPr>
            <a:endParaRPr lang="en-US" altLang="ko-KR" sz="29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8746B6-858F-4F8C-9753-B9C37C6DA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919" y="2376739"/>
            <a:ext cx="2962275" cy="8191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BEA4D6-F712-4D3F-AE87-E681F24FF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714" y="4439724"/>
            <a:ext cx="1733550" cy="13620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1C0A1DE-8E65-4768-91CF-E77063775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129" y="4411149"/>
            <a:ext cx="1447800" cy="1390650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1D20AF08-1A6C-46A1-B801-CE9F8A7AA2BA}"/>
              </a:ext>
            </a:extLst>
          </p:cNvPr>
          <p:cNvSpPr/>
          <p:nvPr/>
        </p:nvSpPr>
        <p:spPr>
          <a:xfrm>
            <a:off x="2938056" y="4981859"/>
            <a:ext cx="2168165" cy="2492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441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64BBD-8C37-41DC-BBA3-62551D461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dirty="0">
                <a:latin typeface="+mn-ea"/>
                <a:ea typeface="+mn-ea"/>
              </a:rPr>
              <a:t>추가 기능 소개</a:t>
            </a:r>
            <a:r>
              <a:rPr lang="en-US" altLang="ko-KR" sz="4400" dirty="0">
                <a:latin typeface="+mn-ea"/>
                <a:ea typeface="+mn-ea"/>
              </a:rPr>
              <a:t>: Logger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4C444E-A1FE-41F8-B19F-F9BEAFA723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ko-KR" altLang="en-US" sz="2400" dirty="0"/>
              <a:t>각 </a:t>
            </a:r>
            <a:r>
              <a:rPr lang="en-US" altLang="ko-KR" sz="2400" dirty="0"/>
              <a:t>Class</a:t>
            </a:r>
            <a:r>
              <a:rPr lang="ko-KR" altLang="en-US" sz="2400" dirty="0"/>
              <a:t>가 </a:t>
            </a:r>
            <a:r>
              <a:rPr lang="en-US" altLang="ko-KR" sz="2400" dirty="0"/>
              <a:t>LOG </a:t>
            </a:r>
            <a:r>
              <a:rPr lang="ko-KR" altLang="en-US" sz="2400" dirty="0"/>
              <a:t>매크로 함수를 호출할 때마다</a:t>
            </a:r>
            <a:r>
              <a:rPr lang="en-US" altLang="ko-KR" sz="2400" dirty="0"/>
              <a:t> latest.log</a:t>
            </a:r>
            <a:r>
              <a:rPr lang="ko-KR" altLang="en-US" sz="2400" dirty="0"/>
              <a:t>에 로그 기록</a:t>
            </a:r>
            <a:endParaRPr lang="en-US" altLang="ko-KR" sz="2400" dirty="0"/>
          </a:p>
          <a:p>
            <a:r>
              <a:rPr lang="ko-KR" altLang="en-US" sz="2400" dirty="0"/>
              <a:t>로그가 너무 커지면 별도의 파일로 분리하고</a:t>
            </a:r>
            <a:r>
              <a:rPr lang="en-US" altLang="ko-KR" sz="2400" dirty="0"/>
              <a:t>, </a:t>
            </a:r>
            <a:r>
              <a:rPr lang="ko-KR" altLang="en-US" sz="2400" dirty="0"/>
              <a:t>압축</a:t>
            </a:r>
            <a:endParaRPr lang="en-US" altLang="ko-KR" sz="2400" dirty="0"/>
          </a:p>
          <a:p>
            <a:pPr marL="114300" indent="0">
              <a:buNone/>
            </a:pPr>
            <a:endParaRPr lang="en-US" altLang="ko-KR" sz="2900" dirty="0"/>
          </a:p>
          <a:p>
            <a:pPr marL="114300" indent="0">
              <a:buNone/>
            </a:pPr>
            <a:endParaRPr lang="en-US" altLang="ko-KR" sz="29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A1A2FD-FD76-4619-9D94-2F6D017FD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911" y="2443943"/>
            <a:ext cx="7590178" cy="39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802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/>
              <a:t>조원 소개 및 역할</a:t>
            </a:r>
            <a:endParaRPr dirty="0"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xfrm>
            <a:off x="605980" y="1316376"/>
            <a:ext cx="10515600" cy="49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 altLang="en-US" dirty="0"/>
              <a:t>팀장</a:t>
            </a:r>
            <a:r>
              <a:rPr lang="en-US" altLang="ko-KR" dirty="0"/>
              <a:t>: </a:t>
            </a:r>
            <a:r>
              <a:rPr lang="ko-KR" altLang="en-US" dirty="0"/>
              <a:t>이종민</a:t>
            </a:r>
            <a:endParaRPr lang="en-US" altLang="ko-KR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 altLang="en-US" dirty="0"/>
              <a:t>조원</a:t>
            </a:r>
            <a:r>
              <a:rPr lang="en-US" altLang="ko-KR" dirty="0"/>
              <a:t>: </a:t>
            </a:r>
            <a:r>
              <a:rPr lang="ko-KR" altLang="en-US" dirty="0" err="1"/>
              <a:t>정태동</a:t>
            </a:r>
            <a:r>
              <a:rPr lang="en-US" altLang="ko-KR" dirty="0"/>
              <a:t>, </a:t>
            </a:r>
            <a:r>
              <a:rPr lang="ko-KR" altLang="en-US" dirty="0"/>
              <a:t>이정선</a:t>
            </a:r>
            <a:r>
              <a:rPr lang="en-US" altLang="ko-KR" dirty="0"/>
              <a:t>, </a:t>
            </a:r>
            <a:r>
              <a:rPr lang="ko-KR" altLang="en-US" dirty="0"/>
              <a:t>김재연</a:t>
            </a:r>
            <a:r>
              <a:rPr lang="en-US" altLang="ko-KR" dirty="0"/>
              <a:t>, </a:t>
            </a:r>
            <a:r>
              <a:rPr lang="ko-KR" altLang="en-US" dirty="0"/>
              <a:t>신동혁</a:t>
            </a:r>
            <a:r>
              <a:rPr lang="en-US" altLang="ko-KR" dirty="0"/>
              <a:t>, </a:t>
            </a:r>
            <a:r>
              <a:rPr lang="ko-KR" altLang="en-US" dirty="0"/>
              <a:t>최원준</a:t>
            </a:r>
            <a:endParaRPr lang="en-US" altLang="ko-KR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Test shell</a:t>
            </a: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Char char="-"/>
            </a:pPr>
            <a:r>
              <a:rPr lang="ko-KR" altLang="en-US" dirty="0" err="1"/>
              <a:t>정태동</a:t>
            </a:r>
            <a:r>
              <a:rPr lang="en-US" altLang="ko-KR" dirty="0"/>
              <a:t>: Test</a:t>
            </a:r>
            <a:r>
              <a:rPr lang="ko-KR" altLang="en-US" dirty="0"/>
              <a:t> </a:t>
            </a:r>
            <a:r>
              <a:rPr lang="en-US" altLang="ko-KR" dirty="0"/>
              <a:t>script, Command</a:t>
            </a: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Char char="-"/>
            </a:pPr>
            <a:r>
              <a:rPr lang="ko-KR" altLang="en-US" dirty="0"/>
              <a:t>이정선</a:t>
            </a:r>
            <a:r>
              <a:rPr lang="en-US" altLang="ko-KR" dirty="0"/>
              <a:t>: Runner</a:t>
            </a: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Char char="-"/>
            </a:pPr>
            <a:r>
              <a:rPr lang="ko-KR" altLang="en-US" dirty="0"/>
              <a:t>김재연</a:t>
            </a:r>
            <a:r>
              <a:rPr lang="en-US" altLang="ko-KR" dirty="0"/>
              <a:t>: Parser, Logger</a:t>
            </a: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Char char="-"/>
            </a:pPr>
            <a:r>
              <a:rPr lang="ko-KR" altLang="en-US" dirty="0"/>
              <a:t>최원준</a:t>
            </a:r>
            <a:r>
              <a:rPr lang="en-US" altLang="ko-KR" dirty="0"/>
              <a:t>: Command</a:t>
            </a:r>
            <a:endParaRPr lang="en-US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SSD driver</a:t>
            </a: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Char char="-"/>
            </a:pPr>
            <a:r>
              <a:rPr lang="ko-KR" altLang="en-US" dirty="0"/>
              <a:t>이종민</a:t>
            </a:r>
            <a:r>
              <a:rPr lang="en-US" altLang="ko-KR" dirty="0"/>
              <a:t>: SSD module </a:t>
            </a: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Char char="-"/>
            </a:pPr>
            <a:r>
              <a:rPr lang="ko-KR" altLang="en-US" dirty="0"/>
              <a:t>신동혁</a:t>
            </a:r>
            <a:r>
              <a:rPr lang="en-US" altLang="ko-KR" dirty="0"/>
              <a:t>: command buffer module, File I/O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0527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>
              <a:buSzPts val="4400"/>
            </a:pPr>
            <a:r>
              <a:rPr lang="ko-KR" altLang="en-US" dirty="0"/>
              <a:t>실행 결과</a:t>
            </a:r>
            <a:endParaRPr dirty="0"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xfrm>
            <a:off x="605980" y="1102993"/>
            <a:ext cx="10515600" cy="49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400" dirty="0" err="1"/>
              <a:t>shell_script</a:t>
            </a:r>
            <a:r>
              <a:rPr lang="en-US" sz="2400" dirty="0"/>
              <a:t> </a:t>
            </a:r>
            <a:r>
              <a:rPr lang="ko-KR" altLang="en-US" sz="2400" dirty="0"/>
              <a:t>수행 결과  </a:t>
            </a:r>
            <a:endParaRPr lang="en-US" altLang="ko-KR" sz="2400" dirty="0"/>
          </a:p>
          <a:p>
            <a:pPr marL="6921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endParaRPr lang="en-US" dirty="0"/>
          </a:p>
          <a:p>
            <a:pPr marL="6921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endParaRPr lang="en-US" dirty="0"/>
          </a:p>
          <a:p>
            <a:pPr marL="6921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endParaRPr lang="en-US" dirty="0"/>
          </a:p>
          <a:p>
            <a:pPr marL="6921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endParaRPr lang="en-US" dirty="0"/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altLang="ko-KR" dirty="0"/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 altLang="en-US" sz="2400" dirty="0"/>
              <a:t>각</a:t>
            </a:r>
            <a:r>
              <a:rPr lang="en-US" sz="2400" dirty="0"/>
              <a:t> command </a:t>
            </a:r>
            <a:r>
              <a:rPr lang="ko-KR" altLang="en-US" sz="2400" dirty="0"/>
              <a:t>수행</a:t>
            </a:r>
            <a:r>
              <a:rPr lang="en-US" sz="2400" dirty="0"/>
              <a:t> </a:t>
            </a:r>
            <a:r>
              <a:rPr lang="ko-KR" altLang="en-US" sz="2400" dirty="0"/>
              <a:t>결과</a:t>
            </a:r>
            <a:endParaRPr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698FF2-4C0A-43A4-A631-DB65B0932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57" y="1556046"/>
            <a:ext cx="8604576" cy="16702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6981544-D2F7-406B-8B90-EA9D2C40F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657" y="3704786"/>
            <a:ext cx="4182059" cy="2985264"/>
          </a:xfrm>
          <a:prstGeom prst="rect">
            <a:avLst/>
          </a:prstGeom>
        </p:spPr>
      </p:pic>
      <p:sp>
        <p:nvSpPr>
          <p:cNvPr id="7" name="Google Shape;60;p3">
            <a:extLst>
              <a:ext uri="{FF2B5EF4-FFF2-40B4-BE49-F238E27FC236}">
                <a16:creationId xmlns:a16="http://schemas.microsoft.com/office/drawing/2014/main" id="{D17A3C42-3F86-4D4B-AFCD-38CC29FD3D2C}"/>
              </a:ext>
            </a:extLst>
          </p:cNvPr>
          <p:cNvSpPr txBox="1">
            <a:spLocks/>
          </p:cNvSpPr>
          <p:nvPr/>
        </p:nvSpPr>
        <p:spPr>
          <a:xfrm>
            <a:off x="5692523" y="3429001"/>
            <a:ext cx="5707734" cy="3106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177800" indent="0">
              <a:spcBef>
                <a:spcPts val="0"/>
              </a:spcBef>
              <a:buSzPts val="2800"/>
              <a:buNone/>
            </a:pPr>
            <a:r>
              <a:rPr lang="en-US" altLang="ko-KR" sz="2400" dirty="0"/>
              <a:t>3. </a:t>
            </a:r>
            <a:r>
              <a:rPr lang="ko-KR" altLang="en-US" sz="2400" dirty="0"/>
              <a:t>출력 결과물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B5B0B3-1C12-4666-A06F-FF9261C4F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0887" y="4024857"/>
            <a:ext cx="2114845" cy="19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78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 txBox="1">
            <a:spLocks noGrp="1"/>
          </p:cNvSpPr>
          <p:nvPr>
            <p:ph type="body" idx="1"/>
          </p:nvPr>
        </p:nvSpPr>
        <p:spPr>
          <a:xfrm>
            <a:off x="4170784" y="1860184"/>
            <a:ext cx="6389216" cy="2533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altLang="ko-KR" dirty="0"/>
              <a:t>4. TDD </a:t>
            </a:r>
            <a:r>
              <a:rPr lang="ko-KR" altLang="en-US" dirty="0"/>
              <a:t>활용 예시</a:t>
            </a:r>
            <a:endParaRPr lang="en-US" altLang="ko-KR" sz="3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82657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79" y="310143"/>
            <a:ext cx="11178583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>
              <a:buSzPts val="4400"/>
            </a:pPr>
            <a:r>
              <a:rPr lang="en-US" altLang="ko-KR" dirty="0" err="1">
                <a:latin typeface="+mn-ea"/>
                <a:ea typeface="+mn-ea"/>
              </a:rPr>
              <a:t>Github</a:t>
            </a:r>
            <a:r>
              <a:rPr lang="en-US" altLang="ko-KR" dirty="0">
                <a:latin typeface="+mn-ea"/>
                <a:ea typeface="+mn-ea"/>
              </a:rPr>
              <a:t> Action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468B07-D132-49DE-B86B-FBF98235E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09" y="1166389"/>
            <a:ext cx="8039797" cy="5227773"/>
          </a:xfrm>
          <a:prstGeom prst="rect">
            <a:avLst/>
          </a:prstGeom>
        </p:spPr>
      </p:pic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xfrm>
            <a:off x="6172201" y="1316376"/>
            <a:ext cx="5800490" cy="49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dirty="0"/>
              <a:t>PR</a:t>
            </a:r>
            <a:r>
              <a:rPr lang="ko-KR" altLang="en-US" sz="2800" dirty="0"/>
              <a:t>을 올리면 자동으로 </a:t>
            </a:r>
            <a:r>
              <a:rPr lang="en-US" altLang="ko-KR" sz="2800" dirty="0"/>
              <a:t>Unit test</a:t>
            </a:r>
            <a:r>
              <a:rPr lang="ko-KR" altLang="en-US" sz="2800" dirty="0"/>
              <a:t> 실행</a:t>
            </a:r>
            <a:endParaRPr lang="en-US" altLang="ko-KR" sz="2800" dirty="0"/>
          </a:p>
          <a:p>
            <a:pPr>
              <a:lnSpc>
                <a:spcPct val="120000"/>
              </a:lnSpc>
            </a:pPr>
            <a:r>
              <a:rPr lang="en-US" altLang="ko-KR" dirty="0"/>
              <a:t>Shell</a:t>
            </a:r>
            <a:r>
              <a:rPr lang="ko-KR" altLang="en-US" dirty="0"/>
              <a:t>부터 </a:t>
            </a:r>
            <a:r>
              <a:rPr lang="en-US" altLang="ko-KR" dirty="0"/>
              <a:t>SSD</a:t>
            </a:r>
            <a:r>
              <a:rPr lang="ko-KR" altLang="en-US" dirty="0"/>
              <a:t>까지 </a:t>
            </a:r>
            <a:r>
              <a:rPr lang="en-US" altLang="ko-KR" dirty="0"/>
              <a:t>e2e </a:t>
            </a:r>
            <a:r>
              <a:rPr lang="ko-KR" altLang="en-US" sz="2800" dirty="0"/>
              <a:t>테스트하는 </a:t>
            </a:r>
            <a:r>
              <a:rPr lang="en-US" altLang="ko-KR" sz="2800" dirty="0"/>
              <a:t>Integration test </a:t>
            </a:r>
            <a:r>
              <a:rPr lang="ko-KR" altLang="en-US" sz="2800" dirty="0"/>
              <a:t>추가</a:t>
            </a:r>
            <a:endParaRPr lang="en-US" altLang="ko-KR" sz="2800" dirty="0"/>
          </a:p>
          <a:p>
            <a:pPr>
              <a:lnSpc>
                <a:spcPct val="120000"/>
              </a:lnSpc>
            </a:pPr>
            <a:r>
              <a:rPr lang="en-US" altLang="ko-KR" sz="2800" dirty="0">
                <a:solidFill>
                  <a:srgbClr val="FF0000"/>
                </a:solidFill>
              </a:rPr>
              <a:t>master branch</a:t>
            </a:r>
            <a:r>
              <a:rPr lang="ko-KR" altLang="en-US" sz="2800" dirty="0">
                <a:solidFill>
                  <a:srgbClr val="FF0000"/>
                </a:solidFill>
              </a:rPr>
              <a:t>에 </a:t>
            </a:r>
            <a:r>
              <a:rPr lang="ko-KR" altLang="en-US" dirty="0">
                <a:solidFill>
                  <a:srgbClr val="FF0000"/>
                </a:solidFill>
              </a:rPr>
              <a:t>버그 </a:t>
            </a:r>
            <a:r>
              <a:rPr lang="ko-KR" altLang="en-US" sz="2800" dirty="0">
                <a:solidFill>
                  <a:srgbClr val="FF0000"/>
                </a:solidFill>
              </a:rPr>
              <a:t>코드가 들어가 꼬이는 일을 미연에 방지</a:t>
            </a:r>
            <a:endParaRPr lang="en-US" altLang="ko-KR" sz="2800" dirty="0">
              <a:solidFill>
                <a:srgbClr val="FF0000"/>
              </a:solidFill>
            </a:endParaRP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2022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>
              <a:buSzPts val="4400"/>
            </a:pPr>
            <a:r>
              <a:rPr lang="en-US" dirty="0"/>
              <a:t>TDD: Parser</a:t>
            </a:r>
            <a:endParaRPr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D443A50-DD97-491B-BCF9-3A3C4934C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95" y="2247018"/>
            <a:ext cx="5235394" cy="37950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5C53A79-3AAA-416B-9F4B-B4B068EE9A7F}"/>
              </a:ext>
            </a:extLst>
          </p:cNvPr>
          <p:cNvSpPr txBox="1"/>
          <p:nvPr/>
        </p:nvSpPr>
        <p:spPr>
          <a:xfrm>
            <a:off x="685800" y="6144051"/>
            <a:ext cx="4748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먼저 </a:t>
            </a:r>
            <a:r>
              <a:rPr lang="en-US" altLang="ko-KR" sz="2000" b="1" dirty="0"/>
              <a:t>Read/Write</a:t>
            </a:r>
            <a:r>
              <a:rPr lang="ko-KR" altLang="en-US" sz="2000" b="1" dirty="0"/>
              <a:t>의 테스트 코드 작성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6D17B43-A645-43FB-B815-6B1CEE3BF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077" y="1170537"/>
            <a:ext cx="5189670" cy="496867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E5BC86D-E0A5-48C7-84B6-9444A804BE1B}"/>
              </a:ext>
            </a:extLst>
          </p:cNvPr>
          <p:cNvSpPr txBox="1"/>
          <p:nvPr/>
        </p:nvSpPr>
        <p:spPr>
          <a:xfrm>
            <a:off x="6446520" y="6241152"/>
            <a:ext cx="4748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If-else</a:t>
            </a:r>
            <a:r>
              <a:rPr lang="ko-KR" altLang="en-US" sz="2000" b="1" dirty="0"/>
              <a:t>문을 사용한 단순한 코드로 시작</a:t>
            </a:r>
          </a:p>
        </p:txBody>
      </p:sp>
    </p:spTree>
    <p:extLst>
      <p:ext uri="{BB962C8B-B14F-4D97-AF65-F5344CB8AC3E}">
        <p14:creationId xmlns:p14="http://schemas.microsoft.com/office/powerpoint/2010/main" val="2993136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>
              <a:buSzPts val="4400"/>
            </a:pPr>
            <a:r>
              <a:rPr lang="en-US" dirty="0"/>
              <a:t>TDD: Parser</a:t>
            </a:r>
            <a:endParaRPr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21F2625-127F-4273-8F96-DFB31E147F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980" y="1812483"/>
            <a:ext cx="10515600" cy="4927686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B02D2F-B020-4746-8C9F-AF444B215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80" y="2344091"/>
            <a:ext cx="5829805" cy="19585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6C88A5-344D-43B9-AF46-177F15C09228}"/>
              </a:ext>
            </a:extLst>
          </p:cNvPr>
          <p:cNvSpPr txBox="1"/>
          <p:nvPr/>
        </p:nvSpPr>
        <p:spPr>
          <a:xfrm>
            <a:off x="1548827" y="4381002"/>
            <a:ext cx="4160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토큰 개수 검증 등 공통된 </a:t>
            </a:r>
            <a:r>
              <a:rPr lang="en-US" altLang="ko-KR" sz="2000" b="1" dirty="0"/>
              <a:t>logic</a:t>
            </a:r>
            <a:r>
              <a:rPr lang="ko-KR" altLang="en-US" sz="2000" b="1" dirty="0"/>
              <a:t>을 모아 함수 추출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0DD9154-C15B-40EB-802D-C5FFE72DB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754" y="959943"/>
            <a:ext cx="5311600" cy="52434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ED7D3A-DB01-41F1-B308-511961E7E2C6}"/>
              </a:ext>
            </a:extLst>
          </p:cNvPr>
          <p:cNvSpPr txBox="1"/>
          <p:nvPr/>
        </p:nvSpPr>
        <p:spPr>
          <a:xfrm>
            <a:off x="7999781" y="6375367"/>
            <a:ext cx="2895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print </a:t>
            </a:r>
            <a:r>
              <a:rPr lang="ko-KR" altLang="en-US" sz="2000" b="1" dirty="0"/>
              <a:t>함수는 간단하게</a:t>
            </a:r>
          </a:p>
        </p:txBody>
      </p:sp>
    </p:spTree>
    <p:extLst>
      <p:ext uri="{BB962C8B-B14F-4D97-AF65-F5344CB8AC3E}">
        <p14:creationId xmlns:p14="http://schemas.microsoft.com/office/powerpoint/2010/main" val="857263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216236-28AF-41EC-910E-F839C0130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TDD: </a:t>
            </a:r>
            <a:r>
              <a:rPr lang="en-US" altLang="ko-KR" dirty="0" err="1"/>
              <a:t>CommandBuffer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026A4C-5301-42BC-9D53-55ADB0171A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114300" indent="0">
              <a:buNone/>
            </a:pPr>
            <a:r>
              <a:rPr lang="en-US" altLang="ko-KR" sz="2000" dirty="0"/>
              <a:t>1. Red: </a:t>
            </a:r>
            <a:r>
              <a:rPr lang="ko-KR" altLang="en-US" sz="2000" dirty="0"/>
              <a:t>실패하는 테스트 작성</a:t>
            </a:r>
            <a:endParaRPr lang="en-US" altLang="ko-KR" sz="2000" dirty="0"/>
          </a:p>
          <a:p>
            <a:pPr marL="114300" indent="0">
              <a:buNone/>
            </a:pPr>
            <a:r>
              <a:rPr lang="en-US" altLang="ko-KR" sz="1400" dirty="0" err="1"/>
              <a:t>WriteAfterErase</a:t>
            </a:r>
            <a:r>
              <a:rPr lang="en-US" altLang="ko-KR" sz="1400" dirty="0"/>
              <a:t> </a:t>
            </a:r>
            <a:r>
              <a:rPr lang="ko-KR" altLang="en-US" sz="1400" dirty="0"/>
              <a:t>케이스를 먼저 작성합니다</a:t>
            </a:r>
            <a:r>
              <a:rPr lang="en-US" altLang="ko-KR" sz="1400" dirty="0"/>
              <a:t>.</a:t>
            </a:r>
          </a:p>
          <a:p>
            <a:pPr marL="114300" indent="0">
              <a:buNone/>
            </a:pPr>
            <a:r>
              <a:rPr lang="en-US" altLang="ko-KR" sz="1400" dirty="0"/>
              <a:t>"E, 40,3”</a:t>
            </a:r>
            <a:r>
              <a:rPr lang="ko-KR" altLang="en-US" sz="1400" dirty="0"/>
              <a:t>이 있는 버퍼에 </a:t>
            </a:r>
            <a:r>
              <a:rPr lang="en-US" altLang="ko-KR" sz="1400" dirty="0"/>
              <a:t>“W 41 0xDEADBEEF”</a:t>
            </a:r>
            <a:r>
              <a:rPr lang="ko-KR" altLang="en-US" sz="1400" dirty="0"/>
              <a:t>를 넣으면</a:t>
            </a:r>
            <a:r>
              <a:rPr lang="en-US" altLang="ko-KR" sz="1400" dirty="0"/>
              <a:t>, </a:t>
            </a:r>
          </a:p>
          <a:p>
            <a:pPr marL="114300" indent="0">
              <a:buNone/>
            </a:pPr>
            <a:r>
              <a:rPr lang="ko-KR" altLang="en-US" sz="1400" dirty="0"/>
              <a:t>최종적으로 버퍼에 </a:t>
            </a:r>
            <a:r>
              <a:rPr lang="en-US" altLang="ko-KR" sz="1400" dirty="0"/>
              <a:t>3</a:t>
            </a:r>
            <a:r>
              <a:rPr lang="ko-KR" altLang="en-US" sz="1400" dirty="0"/>
              <a:t>개의 분리된 명령이 있어야 한다는 기대를 코드로 표현합니다</a:t>
            </a:r>
            <a:r>
              <a:rPr lang="en-US" altLang="ko-KR" sz="1400" dirty="0"/>
              <a:t>.</a:t>
            </a:r>
          </a:p>
          <a:p>
            <a:pPr marL="114300" indent="0">
              <a:buNone/>
            </a:pPr>
            <a:r>
              <a:rPr lang="en-US" altLang="ko-KR" sz="1400" dirty="0"/>
              <a:t>(</a:t>
            </a:r>
            <a:r>
              <a:rPr lang="ko-KR" altLang="en-US" sz="1400" dirty="0"/>
              <a:t>당연히 아직 기능이 없으므로 이 테스트는 실패합니다</a:t>
            </a:r>
            <a:r>
              <a:rPr lang="en-US" altLang="ko-KR" sz="1400" dirty="0"/>
              <a:t>.)</a:t>
            </a:r>
          </a:p>
          <a:p>
            <a:pPr marL="114300" indent="0">
              <a:buNone/>
            </a:pPr>
            <a:endParaRPr lang="en-US" altLang="ko-KR" sz="8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071AF55-1159-45C8-900F-129CE42ED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10" y="3324025"/>
            <a:ext cx="520065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65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6364F2-96EC-48D9-BFBC-209DE9583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TDD: </a:t>
            </a:r>
            <a:r>
              <a:rPr lang="en-US" altLang="ko-KR" dirty="0" err="1"/>
              <a:t>CommandBuffer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A2F73B-503D-4A84-B5E1-37C6DCBF6B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980" y="1316376"/>
            <a:ext cx="10515600" cy="4943022"/>
          </a:xfrm>
        </p:spPr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US" altLang="ko-KR" sz="2000" dirty="0"/>
              <a:t>2. Green: </a:t>
            </a:r>
            <a:r>
              <a:rPr lang="ko-KR" altLang="en-US" sz="2000" dirty="0"/>
              <a:t>테스트를 통과하는 코드 작성</a:t>
            </a:r>
          </a:p>
          <a:p>
            <a:pPr marL="114300" indent="0">
              <a:buNone/>
            </a:pPr>
            <a:r>
              <a:rPr lang="en-US" altLang="ko-KR" sz="1400" dirty="0" err="1"/>
              <a:t>addCommandInBuffer</a:t>
            </a:r>
            <a:r>
              <a:rPr lang="en-US" altLang="ko-KR" sz="1400" dirty="0"/>
              <a:t>() </a:t>
            </a:r>
            <a:r>
              <a:rPr lang="ko-KR" altLang="en-US" sz="1400" dirty="0"/>
              <a:t>함수에 아래와 같이 분리 로직을 추가합니다</a:t>
            </a:r>
            <a:r>
              <a:rPr lang="en-US" altLang="ko-KR" sz="1400" dirty="0"/>
              <a:t>.</a:t>
            </a:r>
          </a:p>
          <a:p>
            <a:pPr marL="114300" indent="0">
              <a:buNone/>
            </a:pPr>
            <a:endParaRPr lang="en-US" altLang="ko-KR" sz="1400" dirty="0"/>
          </a:p>
          <a:p>
            <a:pPr marL="114300" indent="0">
              <a:buNone/>
            </a:pPr>
            <a:endParaRPr lang="en-US" altLang="ko-KR" sz="1400" dirty="0"/>
          </a:p>
          <a:p>
            <a:pPr marL="114300" indent="0">
              <a:buNone/>
            </a:pPr>
            <a:endParaRPr lang="en-US" altLang="ko-KR" sz="1400" dirty="0"/>
          </a:p>
          <a:p>
            <a:pPr marL="114300" indent="0">
              <a:buNone/>
            </a:pPr>
            <a:endParaRPr lang="en-US" altLang="ko-KR" sz="1400" dirty="0"/>
          </a:p>
          <a:p>
            <a:pPr marL="114300" indent="0">
              <a:buNone/>
            </a:pPr>
            <a:endParaRPr lang="en-US" altLang="ko-KR" sz="1400" dirty="0"/>
          </a:p>
          <a:p>
            <a:pPr marL="114300" indent="0">
              <a:buNone/>
            </a:pPr>
            <a:endParaRPr lang="en-US" altLang="ko-KR" sz="1400" dirty="0"/>
          </a:p>
          <a:p>
            <a:pPr marL="114300" indent="0">
              <a:buNone/>
            </a:pPr>
            <a:endParaRPr lang="en-US" altLang="ko-KR" sz="1400" dirty="0"/>
          </a:p>
          <a:p>
            <a:pPr marL="114300" indent="0">
              <a:buNone/>
            </a:pPr>
            <a:endParaRPr lang="en-US" altLang="ko-KR" sz="1400" dirty="0"/>
          </a:p>
          <a:p>
            <a:pPr marL="114300" indent="0">
              <a:buNone/>
            </a:pPr>
            <a:endParaRPr lang="en-US" altLang="ko-KR" sz="1400" dirty="0"/>
          </a:p>
          <a:p>
            <a:pPr marL="114300" indent="0">
              <a:buNone/>
            </a:pPr>
            <a:endParaRPr lang="en-US" altLang="ko-KR" sz="1400" dirty="0"/>
          </a:p>
          <a:p>
            <a:pPr marL="114300" indent="0">
              <a:buNone/>
            </a:pPr>
            <a:endParaRPr lang="en-US" altLang="ko-KR" sz="1400" dirty="0"/>
          </a:p>
          <a:p>
            <a:pPr marL="114300" indent="0">
              <a:buNone/>
            </a:pPr>
            <a:endParaRPr lang="en-US" altLang="ko-KR" sz="1400" dirty="0"/>
          </a:p>
          <a:p>
            <a:pPr marL="114300" indent="0">
              <a:buNone/>
            </a:pPr>
            <a:endParaRPr lang="en-US" altLang="ko-KR" sz="1400" dirty="0"/>
          </a:p>
          <a:p>
            <a:pPr marL="114300" indent="0">
              <a:buNone/>
            </a:pPr>
            <a:r>
              <a:rPr lang="ko-KR" altLang="en-US" sz="1400" dirty="0"/>
              <a:t>테스트를 다시 실행하여 통과하는 것을 확인합니다</a:t>
            </a:r>
            <a:r>
              <a:rPr lang="en-US" altLang="ko-KR" sz="1400" dirty="0"/>
              <a:t>.</a:t>
            </a:r>
          </a:p>
          <a:p>
            <a:pPr marL="114300" indent="0">
              <a:buNone/>
            </a:pPr>
            <a:endParaRPr lang="en-US" altLang="ko-KR" sz="1400" dirty="0"/>
          </a:p>
          <a:p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2DD1B0-7308-4C37-9775-99E5F4BF2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711" y="2093228"/>
            <a:ext cx="6160563" cy="372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04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0C12F-216E-4D1F-8569-76802E7FC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TDD: </a:t>
            </a:r>
            <a:r>
              <a:rPr lang="en-US" altLang="ko-KR" dirty="0" err="1"/>
              <a:t>CommandBuffer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D34A1E-B402-4120-B27D-C4678F28B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980" y="1279052"/>
            <a:ext cx="10515600" cy="4927686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altLang="ko-KR" sz="2000" dirty="0"/>
              <a:t>3. Refactor: </a:t>
            </a:r>
            <a:r>
              <a:rPr lang="ko-KR" altLang="en-US" sz="2000" dirty="0"/>
              <a:t>코드 구조 개선</a:t>
            </a:r>
          </a:p>
          <a:p>
            <a:pPr marL="114300" indent="0">
              <a:buNone/>
            </a:pPr>
            <a:r>
              <a:rPr lang="en-US" altLang="ko-KR" sz="1400" dirty="0" err="1"/>
              <a:t>addCommandInBuffer</a:t>
            </a:r>
            <a:r>
              <a:rPr lang="en-US" altLang="ko-KR" sz="1400" dirty="0"/>
              <a:t>()</a:t>
            </a:r>
            <a:r>
              <a:rPr lang="ko-KR" altLang="en-US" sz="1400" dirty="0"/>
              <a:t>가 너무 </a:t>
            </a:r>
            <a:r>
              <a:rPr lang="ko-KR" altLang="en-US" sz="1400" dirty="0" err="1"/>
              <a:t>복잡해졌으므로</a:t>
            </a:r>
            <a:r>
              <a:rPr lang="en-US" altLang="ko-KR" sz="1400" dirty="0"/>
              <a:t>, </a:t>
            </a:r>
          </a:p>
          <a:p>
            <a:pPr marL="114300" indent="0">
              <a:buNone/>
            </a:pPr>
            <a:r>
              <a:rPr lang="en-US" altLang="ko-KR" sz="1400" dirty="0"/>
              <a:t>W</a:t>
            </a:r>
            <a:r>
              <a:rPr lang="ko-KR" altLang="en-US" sz="1400" dirty="0"/>
              <a:t>와 </a:t>
            </a:r>
            <a:r>
              <a:rPr lang="en-US" altLang="ko-KR" sz="1400" dirty="0"/>
              <a:t>E</a:t>
            </a:r>
            <a:r>
              <a:rPr lang="ko-KR" altLang="en-US" sz="1400" dirty="0"/>
              <a:t>의 처리 로직을 별도의 클래스로 분리하여 코드의 가독성과 확장성을 높입니다</a:t>
            </a:r>
            <a:r>
              <a:rPr lang="en-US" altLang="ko-KR" sz="1400" dirty="0"/>
              <a:t>.</a:t>
            </a:r>
          </a:p>
          <a:p>
            <a:pPr marL="114300" indent="0">
              <a:buNone/>
            </a:pPr>
            <a:endParaRPr lang="en-US" altLang="ko-KR" sz="1400" dirty="0"/>
          </a:p>
          <a:p>
            <a:pPr marL="114300" indent="0">
              <a:buNone/>
            </a:pPr>
            <a:endParaRPr lang="en-US" altLang="ko-KR" sz="1400" dirty="0"/>
          </a:p>
          <a:p>
            <a:pPr marL="114300" indent="0">
              <a:buNone/>
            </a:pPr>
            <a:endParaRPr lang="en-US" altLang="ko-KR" sz="1400" dirty="0"/>
          </a:p>
          <a:p>
            <a:pPr marL="114300" indent="0">
              <a:buNone/>
            </a:pPr>
            <a:endParaRPr lang="en-US" altLang="ko-KR" sz="1400" dirty="0"/>
          </a:p>
          <a:p>
            <a:pPr marL="114300" indent="0">
              <a:buNone/>
            </a:pPr>
            <a:endParaRPr lang="en-US" altLang="ko-KR" sz="1400" dirty="0"/>
          </a:p>
          <a:p>
            <a:pPr marL="114300" indent="0">
              <a:buNone/>
            </a:pPr>
            <a:endParaRPr lang="en-US" altLang="ko-KR" sz="1400" dirty="0"/>
          </a:p>
          <a:p>
            <a:pPr marL="114300" indent="0">
              <a:buNone/>
            </a:pPr>
            <a:endParaRPr lang="en-US" altLang="ko-KR" sz="1400" dirty="0"/>
          </a:p>
          <a:p>
            <a:pPr marL="114300" indent="0">
              <a:buNone/>
            </a:pPr>
            <a:endParaRPr lang="en-US" altLang="ko-KR" sz="1400" dirty="0"/>
          </a:p>
          <a:p>
            <a:pPr marL="114300" indent="0">
              <a:buNone/>
            </a:pPr>
            <a:endParaRPr lang="en-US" altLang="ko-KR" sz="1400" dirty="0"/>
          </a:p>
          <a:p>
            <a:pPr marL="114300" indent="0">
              <a:buNone/>
            </a:pPr>
            <a:endParaRPr lang="en-US" altLang="ko-KR" sz="1400" dirty="0"/>
          </a:p>
          <a:p>
            <a:endParaRPr lang="ko-KR" altLang="en-US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F16B2BA-56E9-4E28-8D73-1508850D6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772" y="2769537"/>
            <a:ext cx="10065594" cy="347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08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3E84B2-00B7-44D9-A584-5C7DDD19C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TDD: </a:t>
            </a:r>
            <a:r>
              <a:rPr lang="en-US" altLang="ko-KR" dirty="0" err="1"/>
              <a:t>CommandBuffer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8186E6-BDD2-414B-B6F7-56689446EB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114300" indent="0">
              <a:buNone/>
            </a:pPr>
            <a:r>
              <a:rPr lang="en-US" altLang="ko-KR" sz="2000" dirty="0"/>
              <a:t>4. Red/Green/Refactor : </a:t>
            </a:r>
            <a:r>
              <a:rPr lang="ko-KR" altLang="en-US" sz="2000" dirty="0"/>
              <a:t>반복</a:t>
            </a:r>
            <a:endParaRPr lang="en-US" altLang="ko-KR" sz="2000" dirty="0"/>
          </a:p>
          <a:p>
            <a:pPr marL="114300" indent="0">
              <a:buNone/>
            </a:pPr>
            <a:r>
              <a:rPr lang="ko-KR" altLang="en-US" sz="1400" dirty="0"/>
              <a:t>최종적으로 </a:t>
            </a:r>
            <a:r>
              <a:rPr lang="en-US" altLang="ko-KR" sz="1400" dirty="0"/>
              <a:t>31</a:t>
            </a:r>
            <a:r>
              <a:rPr lang="ko-KR" altLang="en-US" sz="1400" dirty="0"/>
              <a:t>개의 </a:t>
            </a:r>
            <a:r>
              <a:rPr lang="en-US" altLang="ko-KR" sz="1400" dirty="0"/>
              <a:t>TC</a:t>
            </a:r>
            <a:r>
              <a:rPr lang="ko-KR" altLang="en-US" sz="1400" dirty="0"/>
              <a:t>를 바탕으로 프로그램의 신뢰성 상승</a:t>
            </a:r>
            <a:r>
              <a:rPr lang="en-US" altLang="ko-KR" sz="1400" dirty="0"/>
              <a:t>!</a:t>
            </a:r>
            <a:endParaRPr lang="ko-KR" altLang="en-US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63A3DB-0852-4103-85FE-7BBD0460E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27" y="2127720"/>
            <a:ext cx="5297373" cy="411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106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 txBox="1">
            <a:spLocks noGrp="1"/>
          </p:cNvSpPr>
          <p:nvPr>
            <p:ph type="body" idx="1"/>
          </p:nvPr>
        </p:nvSpPr>
        <p:spPr>
          <a:xfrm>
            <a:off x="3797558" y="1860184"/>
            <a:ext cx="6762441" cy="2533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altLang="ko-KR" dirty="0"/>
              <a:t>5. Mock</a:t>
            </a:r>
            <a:endParaRPr lang="en-US" altLang="ko-KR" sz="3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74954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 txBox="1">
            <a:spLocks noGrp="1"/>
          </p:cNvSpPr>
          <p:nvPr>
            <p:ph type="body" idx="1"/>
          </p:nvPr>
        </p:nvSpPr>
        <p:spPr>
          <a:xfrm>
            <a:off x="3088432" y="1860184"/>
            <a:ext cx="7471567" cy="2533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altLang="ko-KR" dirty="0"/>
              <a:t>2. Class Diagram</a:t>
            </a:r>
            <a:endParaRPr lang="en-US" altLang="ko-KR" sz="3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493914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algn="l" fontAlgn="base"/>
            <a:r>
              <a:rPr lang="en-US" altLang="ko-KR" dirty="0"/>
              <a:t>5. </a:t>
            </a:r>
            <a:r>
              <a:rPr lang="en-US" altLang="ko-KR" b="0" i="0" dirty="0">
                <a:effectLst/>
                <a:latin typeface="gg sans"/>
              </a:rPr>
              <a:t>Mocking </a:t>
            </a:r>
            <a:r>
              <a:rPr lang="ko-KR" altLang="en-US" b="0" i="0" dirty="0">
                <a:effectLst/>
                <a:latin typeface="gg sans"/>
              </a:rPr>
              <a:t>활용 예시 </a:t>
            </a:r>
            <a:r>
              <a:rPr lang="en-US" altLang="ko-KR" b="0" i="0" dirty="0">
                <a:effectLst/>
                <a:latin typeface="gg sans"/>
              </a:rPr>
              <a:t>– SSD interface mock</a:t>
            </a:r>
            <a:endParaRPr lang="ko-KR" altLang="en-US" b="0" i="0" dirty="0">
              <a:effectLst/>
              <a:latin typeface="inherit"/>
            </a:endParaRPr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xfrm>
            <a:off x="512675" y="1316377"/>
            <a:ext cx="10515600" cy="1085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35000" indent="-457200">
              <a:spcBef>
                <a:spcPts val="0"/>
              </a:spcBef>
              <a:buSzPts val="2800"/>
            </a:pPr>
            <a:r>
              <a:rPr lang="en-US" altLang="ko-KR" dirty="0" err="1"/>
              <a:t>TestShell</a:t>
            </a:r>
            <a:r>
              <a:rPr lang="ko-KR" altLang="en-US" dirty="0"/>
              <a:t>은 </a:t>
            </a:r>
            <a:r>
              <a:rPr lang="en-US" altLang="ko-KR" dirty="0"/>
              <a:t>SSD</a:t>
            </a:r>
            <a:r>
              <a:rPr lang="ko-KR" altLang="en-US" dirty="0"/>
              <a:t>에 의존적</a:t>
            </a:r>
            <a:r>
              <a:rPr lang="en-US" altLang="ko-KR" dirty="0"/>
              <a:t>. </a:t>
            </a:r>
            <a:r>
              <a:rPr lang="ko-KR" altLang="en-US" dirty="0"/>
              <a:t>병렬 개발을 위한 </a:t>
            </a:r>
            <a:r>
              <a:rPr lang="en-US" altLang="ko-KR" dirty="0"/>
              <a:t>Mocking</a:t>
            </a:r>
          </a:p>
          <a:p>
            <a:pPr marL="635000" indent="-457200">
              <a:spcBef>
                <a:spcPts val="0"/>
              </a:spcBef>
              <a:buSzPts val="2800"/>
            </a:pPr>
            <a:r>
              <a:rPr lang="en-US" altLang="ko-KR" dirty="0"/>
              <a:t>SSD</a:t>
            </a:r>
            <a:r>
              <a:rPr lang="ko-KR" altLang="en-US" dirty="0"/>
              <a:t>의 속도 느림</a:t>
            </a:r>
            <a:r>
              <a:rPr lang="en-US" altLang="ko-KR" dirty="0"/>
              <a:t>. </a:t>
            </a:r>
            <a:r>
              <a:rPr lang="ko-KR" altLang="en-US" dirty="0"/>
              <a:t>빠른 </a:t>
            </a:r>
            <a:r>
              <a:rPr lang="en-US" altLang="ko-KR" dirty="0"/>
              <a:t>Test</a:t>
            </a:r>
            <a:r>
              <a:rPr lang="ko-KR" altLang="en-US" dirty="0"/>
              <a:t>를 위한 </a:t>
            </a:r>
            <a:r>
              <a:rPr lang="en-US" altLang="ko-KR" dirty="0"/>
              <a:t>Mocking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07331A-66A4-4507-AC49-31C00C2447E3}"/>
              </a:ext>
            </a:extLst>
          </p:cNvPr>
          <p:cNvSpPr/>
          <p:nvPr/>
        </p:nvSpPr>
        <p:spPr>
          <a:xfrm>
            <a:off x="2435564" y="2393306"/>
            <a:ext cx="4451866" cy="40387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Test</a:t>
            </a:r>
            <a:r>
              <a:rPr lang="ko-KR" altLang="en-US" sz="2000" b="1">
                <a:solidFill>
                  <a:schemeClr val="tx1"/>
                </a:solidFill>
              </a:rPr>
              <a:t> </a:t>
            </a:r>
            <a:r>
              <a:rPr lang="en-US" altLang="ko-KR" sz="2000" b="1">
                <a:solidFill>
                  <a:schemeClr val="tx1"/>
                </a:solidFill>
              </a:rPr>
              <a:t>Shell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1A2F7F-F6C9-49C4-90E3-748B0635673D}"/>
              </a:ext>
            </a:extLst>
          </p:cNvPr>
          <p:cNvSpPr/>
          <p:nvPr/>
        </p:nvSpPr>
        <p:spPr>
          <a:xfrm>
            <a:off x="7825429" y="2919912"/>
            <a:ext cx="2074348" cy="10048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SSD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89D6876-A6D4-4B28-AFF3-C0BCCD445634}"/>
              </a:ext>
            </a:extLst>
          </p:cNvPr>
          <p:cNvCxnSpPr>
            <a:cxnSpLocks/>
          </p:cNvCxnSpPr>
          <p:nvPr/>
        </p:nvCxnSpPr>
        <p:spPr>
          <a:xfrm>
            <a:off x="6495477" y="3229112"/>
            <a:ext cx="1329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57E3F3-2ADD-4A85-A819-09D412B0AC21}"/>
              </a:ext>
            </a:extLst>
          </p:cNvPr>
          <p:cNvSpPr txBox="1"/>
          <p:nvPr/>
        </p:nvSpPr>
        <p:spPr>
          <a:xfrm>
            <a:off x="7054802" y="2919912"/>
            <a:ext cx="583041" cy="3187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Input</a:t>
            </a:r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24FA0F6-9DD7-433B-BA51-5B51442A2CF2}"/>
              </a:ext>
            </a:extLst>
          </p:cNvPr>
          <p:cNvCxnSpPr>
            <a:cxnSpLocks/>
          </p:cNvCxnSpPr>
          <p:nvPr/>
        </p:nvCxnSpPr>
        <p:spPr>
          <a:xfrm flipH="1" flipV="1">
            <a:off x="6495477" y="3598224"/>
            <a:ext cx="1329951" cy="77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A70ED71-BD7D-4B7F-AAC7-7B252E28C7F4}"/>
              </a:ext>
            </a:extLst>
          </p:cNvPr>
          <p:cNvSpPr txBox="1"/>
          <p:nvPr/>
        </p:nvSpPr>
        <p:spPr>
          <a:xfrm>
            <a:off x="6984971" y="3656336"/>
            <a:ext cx="722701" cy="3187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Output</a:t>
            </a:r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D289E92-F278-4A00-9FAA-01F2DA7A129E}"/>
              </a:ext>
            </a:extLst>
          </p:cNvPr>
          <p:cNvSpPr/>
          <p:nvPr/>
        </p:nvSpPr>
        <p:spPr>
          <a:xfrm>
            <a:off x="2735066" y="3469465"/>
            <a:ext cx="1569776" cy="12155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SSD Interface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B078EC8-55F7-4A79-A4B8-119C98A85F72}"/>
              </a:ext>
            </a:extLst>
          </p:cNvPr>
          <p:cNvSpPr/>
          <p:nvPr/>
        </p:nvSpPr>
        <p:spPr>
          <a:xfrm>
            <a:off x="5496445" y="4298750"/>
            <a:ext cx="999033" cy="10048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SSD</a:t>
            </a:r>
          </a:p>
          <a:p>
            <a:pPr algn="ctr"/>
            <a:r>
              <a:rPr lang="en-US" altLang="ko-KR" b="1">
                <a:solidFill>
                  <a:schemeClr val="tx1"/>
                </a:solidFill>
              </a:rPr>
              <a:t>Mock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85908DB-E07E-43E6-A9AF-CFBE3EE2BBC0}"/>
              </a:ext>
            </a:extLst>
          </p:cNvPr>
          <p:cNvSpPr/>
          <p:nvPr/>
        </p:nvSpPr>
        <p:spPr>
          <a:xfrm>
            <a:off x="5496445" y="3014120"/>
            <a:ext cx="999032" cy="9106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SSD</a:t>
            </a:r>
            <a:br>
              <a:rPr lang="en-US" altLang="ko-KR" b="1">
                <a:solidFill>
                  <a:schemeClr val="tx1"/>
                </a:solidFill>
              </a:rPr>
            </a:br>
            <a:r>
              <a:rPr lang="en-US" altLang="ko-KR" b="1">
                <a:solidFill>
                  <a:schemeClr val="tx1"/>
                </a:solidFill>
              </a:rPr>
              <a:t>Handler</a:t>
            </a:r>
            <a:endParaRPr lang="ko-KR" altLang="en-US" b="1">
              <a:solidFill>
                <a:schemeClr val="tx1"/>
              </a:solidFill>
            </a:endParaRP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727F41A4-2A6C-4020-A78F-650660D51BF6}"/>
              </a:ext>
            </a:extLst>
          </p:cNvPr>
          <p:cNvCxnSpPr>
            <a:stCxn id="22" idx="1"/>
            <a:endCxn id="20" idx="3"/>
          </p:cNvCxnSpPr>
          <p:nvPr/>
        </p:nvCxnSpPr>
        <p:spPr>
          <a:xfrm rot="10800000" flipV="1">
            <a:off x="4304842" y="3469465"/>
            <a:ext cx="1191603" cy="60776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F48BCD3E-802D-4C4A-9AFF-090583F68BE1}"/>
              </a:ext>
            </a:extLst>
          </p:cNvPr>
          <p:cNvCxnSpPr>
            <a:cxnSpLocks/>
            <a:stCxn id="21" idx="1"/>
            <a:endCxn id="20" idx="3"/>
          </p:cNvCxnSpPr>
          <p:nvPr/>
        </p:nvCxnSpPr>
        <p:spPr>
          <a:xfrm rot="10800000">
            <a:off x="4304842" y="4077234"/>
            <a:ext cx="1191603" cy="72396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781C08B-8DFE-4737-A85E-5A9698EFAA47}"/>
              </a:ext>
            </a:extLst>
          </p:cNvPr>
          <p:cNvSpPr/>
          <p:nvPr/>
        </p:nvSpPr>
        <p:spPr>
          <a:xfrm>
            <a:off x="2768023" y="5292769"/>
            <a:ext cx="1569776" cy="936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Commad</a:t>
            </a:r>
            <a:br>
              <a:rPr lang="en-US" altLang="ko-KR" b="1">
                <a:solidFill>
                  <a:schemeClr val="tx1"/>
                </a:solidFill>
              </a:rPr>
            </a:br>
            <a:r>
              <a:rPr lang="en-US" altLang="ko-KR" b="1">
                <a:solidFill>
                  <a:schemeClr val="tx1"/>
                </a:solidFill>
              </a:rPr>
              <a:t>Interface</a:t>
            </a:r>
            <a:endParaRPr lang="ko-KR" altLang="en-US" b="1">
              <a:solidFill>
                <a:schemeClr val="tx1"/>
              </a:solidFill>
            </a:endParaRPr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02487887-16C1-4613-BD97-E8741A6BC0B8}"/>
              </a:ext>
            </a:extLst>
          </p:cNvPr>
          <p:cNvCxnSpPr>
            <a:stCxn id="21" idx="2"/>
            <a:endCxn id="17" idx="3"/>
          </p:cNvCxnSpPr>
          <p:nvPr/>
        </p:nvCxnSpPr>
        <p:spPr>
          <a:xfrm rot="5400000">
            <a:off x="4938306" y="4703141"/>
            <a:ext cx="457150" cy="16581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CDAE184-4068-4B09-9123-A4E90D0A5782}"/>
              </a:ext>
            </a:extLst>
          </p:cNvPr>
          <p:cNvSpPr txBox="1"/>
          <p:nvPr/>
        </p:nvSpPr>
        <p:spPr>
          <a:xfrm>
            <a:off x="4413243" y="5807634"/>
            <a:ext cx="1906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Dependency Injection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412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algn="l" fontAlgn="base"/>
            <a:r>
              <a:rPr lang="en-US" altLang="ko-KR" b="0" i="0" dirty="0">
                <a:effectLst/>
                <a:latin typeface="inherit"/>
              </a:rPr>
              <a:t>Mock: SSD Interface</a:t>
            </a:r>
            <a:endParaRPr lang="ko-KR" altLang="en-US" b="0" i="0" dirty="0">
              <a:effectLst/>
              <a:latin typeface="inherit"/>
            </a:endParaRPr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xfrm>
            <a:off x="450785" y="1224085"/>
            <a:ext cx="5147897" cy="476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00" indent="-457200">
              <a:spcBef>
                <a:spcPts val="0"/>
              </a:spcBef>
              <a:buSzPts val="2800"/>
            </a:pPr>
            <a:r>
              <a:rPr lang="en-US" altLang="ko-KR" sz="2600"/>
              <a:t>SSD Comamand</a:t>
            </a:r>
            <a:r>
              <a:rPr lang="ko-KR" altLang="en-US" sz="2600"/>
              <a:t>의 </a:t>
            </a:r>
            <a:r>
              <a:rPr lang="en-US" altLang="ko-KR" sz="2600"/>
              <a:t>Mocking</a:t>
            </a:r>
          </a:p>
        </p:txBody>
      </p:sp>
      <p:sp>
        <p:nvSpPr>
          <p:cNvPr id="10" name="Google Shape;60;p3">
            <a:extLst>
              <a:ext uri="{FF2B5EF4-FFF2-40B4-BE49-F238E27FC236}">
                <a16:creationId xmlns:a16="http://schemas.microsoft.com/office/drawing/2014/main" id="{0DB3D65F-9FD2-42B1-A7E6-B163F9CE5A55}"/>
              </a:ext>
            </a:extLst>
          </p:cNvPr>
          <p:cNvSpPr txBox="1">
            <a:spLocks/>
          </p:cNvSpPr>
          <p:nvPr/>
        </p:nvSpPr>
        <p:spPr>
          <a:xfrm>
            <a:off x="5863780" y="1224085"/>
            <a:ext cx="5447643" cy="476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635000" indent="-457200">
              <a:spcBef>
                <a:spcPts val="0"/>
              </a:spcBef>
              <a:buSzPts val="2800"/>
            </a:pPr>
            <a:r>
              <a:rPr lang="en-US" altLang="ko-KR" sz="2600"/>
              <a:t>SSD Output</a:t>
            </a:r>
            <a:r>
              <a:rPr lang="ko-KR" altLang="en-US" sz="2600"/>
              <a:t>의 </a:t>
            </a:r>
            <a:r>
              <a:rPr lang="en-US" altLang="ko-KR" sz="2600"/>
              <a:t>Mocking</a:t>
            </a:r>
            <a:endParaRPr lang="en-US" sz="26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EFD1D9-A4D1-4388-A490-76139BDD1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05" y="1797105"/>
            <a:ext cx="4604074" cy="47507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3B18674-F06B-460E-8AE7-5D59E6B55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364" y="1797105"/>
            <a:ext cx="5169212" cy="475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1875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algn="l" fontAlgn="base"/>
            <a:r>
              <a:rPr lang="en-US" altLang="ko-KR" b="0" i="0" dirty="0">
                <a:effectLst/>
                <a:latin typeface="inherit"/>
              </a:rPr>
              <a:t>Mock: SSD Interface</a:t>
            </a:r>
            <a:endParaRPr lang="ko-KR" altLang="en-US" b="0" i="0" dirty="0">
              <a:effectLst/>
              <a:latin typeface="inherit"/>
            </a:endParaRPr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xfrm>
            <a:off x="605980" y="1316376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35000" indent="-457200">
              <a:spcBef>
                <a:spcPts val="0"/>
              </a:spcBef>
              <a:buSzPts val="2800"/>
            </a:pPr>
            <a:r>
              <a:rPr lang="en-US" altLang="ko-KR" sz="2600"/>
              <a:t>Dependency Injection</a:t>
            </a:r>
            <a:r>
              <a:rPr lang="ko-KR" altLang="en-US" sz="2600"/>
              <a:t>을 사용하여 </a:t>
            </a:r>
            <a:r>
              <a:rPr lang="en-US" altLang="ko-KR" sz="2600"/>
              <a:t>Mocking</a:t>
            </a:r>
            <a:r>
              <a:rPr lang="ko-KR" altLang="en-US" sz="2600"/>
              <a:t>을  구현</a:t>
            </a:r>
            <a:endParaRPr lang="en-US" altLang="ko-KR" sz="26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F299BF-7D2B-4B4B-81CE-F16C705BE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420" y="1947110"/>
            <a:ext cx="9897539" cy="323449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AB6BF54-ABD0-490F-A31D-F2B6DECF4478}"/>
              </a:ext>
            </a:extLst>
          </p:cNvPr>
          <p:cNvSpPr/>
          <p:nvPr/>
        </p:nvSpPr>
        <p:spPr>
          <a:xfrm>
            <a:off x="1586204" y="2556588"/>
            <a:ext cx="9134669" cy="11756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941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algn="l" fontAlgn="base"/>
            <a:r>
              <a:rPr lang="en-US" altLang="ko-KR" b="0" i="0" dirty="0">
                <a:effectLst/>
                <a:latin typeface="inherit"/>
              </a:rPr>
              <a:t>Mock: SSD Interface</a:t>
            </a:r>
            <a:endParaRPr lang="ko-KR" altLang="en-US" b="0" i="0" dirty="0">
              <a:effectLst/>
              <a:latin typeface="inherit"/>
            </a:endParaRPr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xfrm>
            <a:off x="605980" y="1316376"/>
            <a:ext cx="10861342" cy="49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 altLang="en-US"/>
              <a:t> </a:t>
            </a:r>
            <a:r>
              <a:rPr lang="en-US" altLang="ko-KR"/>
              <a:t>- Fixture</a:t>
            </a:r>
            <a:r>
              <a:rPr lang="ko-KR" altLang="en-US"/>
              <a:t>에서 </a:t>
            </a:r>
            <a:r>
              <a:rPr lang="en-US" altLang="ko-KR"/>
              <a:t>mock</a:t>
            </a:r>
            <a:r>
              <a:rPr lang="ko-KR" altLang="en-US"/>
              <a:t> </a:t>
            </a:r>
            <a:r>
              <a:rPr lang="en-US" altLang="ko-KR"/>
              <a:t>class</a:t>
            </a:r>
            <a:r>
              <a:rPr lang="ko-KR" altLang="en-US"/>
              <a:t>를 선언하여 </a:t>
            </a:r>
            <a:r>
              <a:rPr lang="en-US" altLang="ko-KR"/>
              <a:t>DI </a:t>
            </a:r>
            <a:r>
              <a:rPr lang="ko-KR" altLang="en-US"/>
              <a:t>수행</a:t>
            </a:r>
            <a:endParaRPr lang="en-US" altLang="ko-KR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- Mocking</a:t>
            </a:r>
            <a:r>
              <a:rPr lang="ko-KR" altLang="en-US"/>
              <a:t>을 사용한 </a:t>
            </a:r>
            <a:r>
              <a:rPr lang="en-US" altLang="ko-KR"/>
              <a:t>test </a:t>
            </a:r>
            <a:r>
              <a:rPr lang="ko-KR" altLang="en-US"/>
              <a:t>예시 </a:t>
            </a:r>
            <a:r>
              <a:rPr lang="en-US" altLang="ko-KR"/>
              <a:t>(28</a:t>
            </a:r>
            <a:r>
              <a:rPr lang="ko-KR" altLang="en-US"/>
              <a:t>개의 </a:t>
            </a:r>
            <a:r>
              <a:rPr lang="en-US" altLang="ko-KR"/>
              <a:t>mock</a:t>
            </a:r>
            <a:r>
              <a:rPr lang="ko-KR" altLang="en-US"/>
              <a:t>을 활용한 </a:t>
            </a:r>
            <a:r>
              <a:rPr lang="en-US" altLang="ko-KR"/>
              <a:t>Test </a:t>
            </a:r>
            <a:r>
              <a:rPr lang="ko-KR" altLang="en-US"/>
              <a:t>구현</a:t>
            </a:r>
            <a:r>
              <a:rPr lang="en-US" altLang="ko-KR"/>
              <a:t>)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18F94A-84F6-4D4B-8680-54E3A6FDC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450" y="1856306"/>
            <a:ext cx="8034754" cy="15726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ABAF789-B1AF-474C-86FD-CE7F64934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450" y="4213064"/>
            <a:ext cx="413385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62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 txBox="1">
            <a:spLocks noGrp="1"/>
          </p:cNvSpPr>
          <p:nvPr>
            <p:ph type="body" idx="1"/>
          </p:nvPr>
        </p:nvSpPr>
        <p:spPr>
          <a:xfrm>
            <a:off x="3545632" y="1860184"/>
            <a:ext cx="7014367" cy="2533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altLang="ko-KR" dirty="0"/>
              <a:t>6. </a:t>
            </a:r>
            <a:r>
              <a:rPr lang="ko-KR" altLang="en-US" dirty="0"/>
              <a:t>디자인 패턴</a:t>
            </a:r>
            <a:endParaRPr lang="en-US" altLang="ko-KR" sz="2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490746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1122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altLang="ko-KR" dirty="0"/>
              <a:t>Design Pattern: Strategy(Runner)</a:t>
            </a:r>
            <a:endParaRPr lang="ko-KR" altLang="en-US" dirty="0"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xfrm>
            <a:off x="603031" y="1314328"/>
            <a:ext cx="10515600" cy="49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3550" indent="-285750">
              <a:lnSpc>
                <a:spcPct val="150000"/>
              </a:lnSpc>
              <a:spcBef>
                <a:spcPts val="0"/>
              </a:spcBef>
              <a:buSzPts val="2800"/>
            </a:pPr>
            <a:r>
              <a:rPr lang="en-US" altLang="ko-KR" sz="2000" dirty="0">
                <a:solidFill>
                  <a:srgbClr val="1F2328"/>
                </a:solidFill>
                <a:latin typeface="Monaspace Neon"/>
              </a:rPr>
              <a:t>script</a:t>
            </a:r>
            <a:r>
              <a:rPr lang="ko-KR" altLang="en-US" sz="2000" dirty="0">
                <a:solidFill>
                  <a:srgbClr val="1F2328"/>
                </a:solidFill>
                <a:latin typeface="Monaspace Neon"/>
              </a:rPr>
              <a:t>를 실행하기 위해 </a:t>
            </a:r>
            <a:r>
              <a:rPr lang="en-US" altLang="ko-KR" sz="2000" dirty="0">
                <a:solidFill>
                  <a:srgbClr val="1F2328"/>
                </a:solidFill>
                <a:latin typeface="Monaspace Neon"/>
              </a:rPr>
              <a:t>txt</a:t>
            </a:r>
            <a:r>
              <a:rPr lang="ko-KR" altLang="en-US" sz="2000" dirty="0">
                <a:solidFill>
                  <a:srgbClr val="1F2328"/>
                </a:solidFill>
                <a:latin typeface="Monaspace Neon"/>
              </a:rPr>
              <a:t>를 읽은 후 </a:t>
            </a:r>
            <a:r>
              <a:rPr lang="en-US" altLang="ko-KR" sz="2000" dirty="0" err="1">
                <a:solidFill>
                  <a:srgbClr val="1F2328"/>
                </a:solidFill>
                <a:latin typeface="Monaspace Neon"/>
              </a:rPr>
              <a:t>SsdClientApp</a:t>
            </a:r>
            <a:r>
              <a:rPr lang="ko-KR" altLang="en-US" sz="2000" dirty="0">
                <a:solidFill>
                  <a:srgbClr val="1F2328"/>
                </a:solidFill>
                <a:latin typeface="Monaspace Neon"/>
              </a:rPr>
              <a:t>을 통해 </a:t>
            </a:r>
            <a:r>
              <a:rPr lang="en-US" altLang="ko-KR" sz="2000" dirty="0" err="1">
                <a:solidFill>
                  <a:srgbClr val="1F2328"/>
                </a:solidFill>
                <a:latin typeface="Monaspace Neon"/>
              </a:rPr>
              <a:t>ssd</a:t>
            </a:r>
            <a:r>
              <a:rPr lang="en-US" altLang="ko-KR" sz="2000" dirty="0">
                <a:solidFill>
                  <a:srgbClr val="1F2328"/>
                </a:solidFill>
                <a:latin typeface="Monaspace Neon"/>
              </a:rPr>
              <a:t> read/write</a:t>
            </a:r>
            <a:r>
              <a:rPr lang="ko-KR" altLang="en-US" sz="2000" dirty="0">
                <a:solidFill>
                  <a:srgbClr val="1F2328"/>
                </a:solidFill>
                <a:latin typeface="Monaspace Neon"/>
              </a:rPr>
              <a:t>를 수행</a:t>
            </a:r>
            <a:endParaRPr lang="en-US" altLang="ko-KR" sz="2000" dirty="0">
              <a:solidFill>
                <a:srgbClr val="1F2328"/>
              </a:solidFill>
              <a:latin typeface="Monaspace Neon"/>
            </a:endParaRPr>
          </a:p>
          <a:p>
            <a:pPr marL="463550" indent="-285750">
              <a:lnSpc>
                <a:spcPct val="150000"/>
              </a:lnSpc>
              <a:spcBef>
                <a:spcPts val="0"/>
              </a:spcBef>
              <a:buSzPts val="2800"/>
            </a:pPr>
            <a:r>
              <a:rPr lang="ko-KR" altLang="en-US" sz="2000" dirty="0">
                <a:solidFill>
                  <a:srgbClr val="1F2328"/>
                </a:solidFill>
                <a:latin typeface="Monaspace Neon"/>
              </a:rPr>
              <a:t>다양한 </a:t>
            </a:r>
            <a:r>
              <a:rPr lang="en-US" altLang="ko-KR" sz="2000" dirty="0">
                <a:solidFill>
                  <a:srgbClr val="1F2328"/>
                </a:solidFill>
                <a:latin typeface="Monaspace Neon"/>
              </a:rPr>
              <a:t>script</a:t>
            </a:r>
            <a:r>
              <a:rPr lang="ko-KR" altLang="en-US" sz="2000" dirty="0">
                <a:solidFill>
                  <a:srgbClr val="1F2328"/>
                </a:solidFill>
                <a:latin typeface="Monaspace Neon"/>
              </a:rPr>
              <a:t>를 실행할 때 확장을 더 쉽게 하기 위해 적용</a:t>
            </a:r>
            <a:endParaRPr lang="en-US" altLang="ko-KR" sz="2000" dirty="0">
              <a:solidFill>
                <a:srgbClr val="1F2328"/>
              </a:solidFill>
              <a:latin typeface="Monaspace Neon"/>
            </a:endParaRPr>
          </a:p>
          <a:p>
            <a:pPr marL="463550" indent="-285750">
              <a:lnSpc>
                <a:spcPct val="150000"/>
              </a:lnSpc>
              <a:spcBef>
                <a:spcPts val="0"/>
              </a:spcBef>
              <a:buSzPts val="2800"/>
            </a:pPr>
            <a:r>
              <a:rPr lang="en-US" altLang="ko-KR" sz="2000" dirty="0">
                <a:solidFill>
                  <a:srgbClr val="1F2328"/>
                </a:solidFill>
                <a:latin typeface="Monaspace Neon"/>
              </a:rPr>
              <a:t>Runner</a:t>
            </a:r>
            <a:r>
              <a:rPr lang="ko-KR" altLang="en-US" sz="2000" dirty="0">
                <a:solidFill>
                  <a:srgbClr val="1F2328"/>
                </a:solidFill>
                <a:latin typeface="Monaspace Neon"/>
              </a:rPr>
              <a:t>와 </a:t>
            </a:r>
            <a:r>
              <a:rPr lang="en-US" altLang="ko-KR" sz="2000" dirty="0" err="1">
                <a:solidFill>
                  <a:srgbClr val="1F2328"/>
                </a:solidFill>
                <a:latin typeface="Monaspace Neon"/>
              </a:rPr>
              <a:t>SsdClinetApp</a:t>
            </a:r>
            <a:r>
              <a:rPr lang="ko-KR" altLang="en-US" sz="2000" dirty="0">
                <a:solidFill>
                  <a:srgbClr val="1F2328"/>
                </a:solidFill>
                <a:latin typeface="Monaspace Neon"/>
              </a:rPr>
              <a:t>의 의존 관계 감소</a:t>
            </a:r>
            <a:r>
              <a:rPr lang="en-US" altLang="ko-KR" sz="2000" dirty="0">
                <a:solidFill>
                  <a:srgbClr val="1F2328"/>
                </a:solidFill>
                <a:latin typeface="Monaspace Neon"/>
              </a:rPr>
              <a:t>,</a:t>
            </a:r>
            <a:r>
              <a:rPr lang="ko-KR" altLang="en-US" sz="2000" dirty="0">
                <a:solidFill>
                  <a:srgbClr val="1F2328"/>
                </a:solidFill>
                <a:latin typeface="Monaspace Neon"/>
              </a:rPr>
              <a:t> 높은 유연성과 낮은 결합도 제공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20D0CD-D862-465B-B2DB-505743970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038" y="2988297"/>
            <a:ext cx="3259082" cy="31749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6DCCBE-D8D2-46B0-B45E-29FFE1D52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031" y="2988297"/>
            <a:ext cx="3502579" cy="37188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6647055-AFFC-4118-BDFE-BD33BCED37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0183" y="2878869"/>
            <a:ext cx="3259082" cy="13707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5AC923-7B68-400E-9F9D-6D4637AFE6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0183" y="4471273"/>
            <a:ext cx="4441817" cy="15491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2AA2B4-3169-4C74-9A83-FBAFE218FB7C}"/>
              </a:ext>
            </a:extLst>
          </p:cNvPr>
          <p:cNvSpPr txBox="1"/>
          <p:nvPr/>
        </p:nvSpPr>
        <p:spPr>
          <a:xfrm>
            <a:off x="6015309" y="6163274"/>
            <a:ext cx="6176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Runner</a:t>
            </a:r>
            <a:r>
              <a:rPr lang="ko-KR" altLang="en-US" dirty="0"/>
              <a:t>는 인터페이스만 가지고 있고 </a:t>
            </a:r>
            <a:endParaRPr lang="en-US" altLang="ko-KR" dirty="0"/>
          </a:p>
          <a:p>
            <a:r>
              <a:rPr lang="en-US" altLang="ko-KR" dirty="0"/>
              <a:t>main</a:t>
            </a:r>
            <a:r>
              <a:rPr lang="ko-KR" altLang="en-US" dirty="0"/>
              <a:t>에서 해당 인터페이스를 구현한 구체적인 클래스의 인스턴스를 넘겨줌 </a:t>
            </a:r>
          </a:p>
        </p:txBody>
      </p:sp>
    </p:spTree>
    <p:extLst>
      <p:ext uri="{BB962C8B-B14F-4D97-AF65-F5344CB8AC3E}">
        <p14:creationId xmlns:p14="http://schemas.microsoft.com/office/powerpoint/2010/main" val="25413020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64BBD-8C37-41DC-BBA3-62551D461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Design Pattern: Strategy(Parser)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30064E-16FD-4F02-861B-425DE762C9FF}"/>
              </a:ext>
            </a:extLst>
          </p:cNvPr>
          <p:cNvSpPr txBox="1"/>
          <p:nvPr/>
        </p:nvSpPr>
        <p:spPr>
          <a:xfrm>
            <a:off x="509536" y="1204006"/>
            <a:ext cx="56601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Command</a:t>
            </a:r>
            <a:r>
              <a:rPr lang="ko-KR" altLang="en-US" sz="2000" dirty="0">
                <a:solidFill>
                  <a:srgbClr val="FF0000"/>
                </a:solidFill>
              </a:rPr>
              <a:t>에 따라 </a:t>
            </a:r>
            <a:r>
              <a:rPr lang="en-US" altLang="ko-KR" sz="2000" dirty="0">
                <a:solidFill>
                  <a:srgbClr val="FF0000"/>
                </a:solidFill>
              </a:rPr>
              <a:t>Validation </a:t>
            </a:r>
            <a:r>
              <a:rPr lang="ko-KR" altLang="en-US" sz="2000" dirty="0">
                <a:solidFill>
                  <a:srgbClr val="FF0000"/>
                </a:solidFill>
              </a:rPr>
              <a:t>다름</a:t>
            </a: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000" dirty="0"/>
              <a:t>read</a:t>
            </a:r>
            <a:r>
              <a:rPr lang="ko-KR" altLang="en-US" sz="2000" dirty="0"/>
              <a:t>는 </a:t>
            </a:r>
            <a:r>
              <a:rPr lang="en-US" altLang="ko-KR" sz="2000" dirty="0"/>
              <a:t>2</a:t>
            </a:r>
            <a:r>
              <a:rPr lang="ko-KR" altLang="en-US" sz="2000" dirty="0"/>
              <a:t>개의 </a:t>
            </a:r>
            <a:r>
              <a:rPr lang="en-US" altLang="ko-KR" sz="2000" dirty="0"/>
              <a:t>token, read + integer </a:t>
            </a:r>
            <a:r>
              <a:rPr lang="ko-KR" altLang="en-US" sz="2000" dirty="0"/>
              <a:t>구조</a:t>
            </a:r>
            <a:endParaRPr lang="en-US" altLang="ko-KR" sz="2000" dirty="0"/>
          </a:p>
          <a:p>
            <a:r>
              <a:rPr lang="en-US" altLang="ko-KR" sz="2000" dirty="0"/>
              <a:t>write</a:t>
            </a:r>
            <a:r>
              <a:rPr lang="ko-KR" altLang="en-US" sz="2000" dirty="0"/>
              <a:t>는 </a:t>
            </a:r>
            <a:r>
              <a:rPr lang="en-US" altLang="ko-KR" sz="2000" dirty="0"/>
              <a:t>3</a:t>
            </a:r>
            <a:r>
              <a:rPr lang="ko-KR" altLang="en-US" sz="2000" dirty="0"/>
              <a:t>개의 </a:t>
            </a:r>
            <a:r>
              <a:rPr lang="en-US" altLang="ko-KR" sz="2000" dirty="0"/>
              <a:t>token, read</a:t>
            </a:r>
            <a:r>
              <a:rPr lang="ko-KR" altLang="en-US" sz="2000" dirty="0"/>
              <a:t> </a:t>
            </a:r>
            <a:r>
              <a:rPr lang="en-US" altLang="ko-KR" sz="2000" dirty="0"/>
              <a:t>+</a:t>
            </a:r>
            <a:r>
              <a:rPr lang="ko-KR" altLang="en-US" sz="2000" dirty="0"/>
              <a:t> </a:t>
            </a:r>
            <a:r>
              <a:rPr lang="en-US" altLang="ko-KR" sz="2000" dirty="0"/>
              <a:t>integer</a:t>
            </a:r>
            <a:r>
              <a:rPr lang="ko-KR" altLang="en-US" sz="2000" dirty="0"/>
              <a:t> </a:t>
            </a:r>
            <a:r>
              <a:rPr lang="en-US" altLang="ko-KR" sz="2000" dirty="0"/>
              <a:t>+</a:t>
            </a:r>
            <a:r>
              <a:rPr lang="ko-KR" altLang="en-US" sz="2000" dirty="0"/>
              <a:t> </a:t>
            </a:r>
            <a:r>
              <a:rPr lang="en-US" altLang="ko-KR" sz="2000" dirty="0"/>
              <a:t>hex</a:t>
            </a:r>
            <a:r>
              <a:rPr lang="ko-KR" altLang="en-US" sz="2000" dirty="0"/>
              <a:t> 구조</a:t>
            </a:r>
            <a:endParaRPr lang="en-US" altLang="ko-KR" sz="2000" dirty="0"/>
          </a:p>
          <a:p>
            <a:r>
              <a:rPr lang="en-US" altLang="ko-KR" sz="2000" dirty="0"/>
              <a:t>help</a:t>
            </a:r>
            <a:r>
              <a:rPr lang="ko-KR" altLang="en-US" sz="2000" dirty="0"/>
              <a:t>나 </a:t>
            </a:r>
            <a:r>
              <a:rPr lang="en-US" altLang="ko-KR" sz="2000" dirty="0"/>
              <a:t>exit</a:t>
            </a:r>
            <a:r>
              <a:rPr lang="ko-KR" altLang="en-US" sz="2000" dirty="0"/>
              <a:t>는 </a:t>
            </a:r>
            <a:r>
              <a:rPr lang="en-US" altLang="ko-KR" sz="2000" dirty="0"/>
              <a:t>simple</a:t>
            </a:r>
            <a:r>
              <a:rPr lang="ko-KR" altLang="en-US" sz="2000" dirty="0"/>
              <a:t>한 구조</a:t>
            </a:r>
            <a:endParaRPr lang="en-US" altLang="ko-KR" sz="2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0D01DE6-B103-4FC0-82D8-BBB3AFEAA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860" y="1147864"/>
            <a:ext cx="5768840" cy="55224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BE2CD4-03D2-4AC2-9B94-B3E96DBB902E}"/>
              </a:ext>
            </a:extLst>
          </p:cNvPr>
          <p:cNvSpPr txBox="1"/>
          <p:nvPr/>
        </p:nvSpPr>
        <p:spPr>
          <a:xfrm>
            <a:off x="509536" y="3185206"/>
            <a:ext cx="5660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Parser / Validator </a:t>
            </a:r>
            <a:r>
              <a:rPr lang="en-US" altLang="ko-KR" sz="2000" dirty="0">
                <a:solidFill>
                  <a:srgbClr val="FF0000"/>
                </a:solidFill>
              </a:rPr>
              <a:t>Responsibility </a:t>
            </a:r>
            <a:r>
              <a:rPr lang="ko-KR" altLang="en-US" sz="2000" dirty="0">
                <a:solidFill>
                  <a:srgbClr val="FF0000"/>
                </a:solidFill>
              </a:rPr>
              <a:t>분리</a:t>
            </a:r>
            <a:endParaRPr lang="en-US" altLang="ko-KR" sz="20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7404B0-1F06-4EAB-AB1F-6915D2B684CB}"/>
              </a:ext>
            </a:extLst>
          </p:cNvPr>
          <p:cNvSpPr txBox="1"/>
          <p:nvPr/>
        </p:nvSpPr>
        <p:spPr>
          <a:xfrm>
            <a:off x="509536" y="4207538"/>
            <a:ext cx="56601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Validator</a:t>
            </a:r>
            <a:r>
              <a:rPr lang="ko-KR" altLang="en-US" sz="2000" dirty="0"/>
              <a:t> </a:t>
            </a:r>
            <a:r>
              <a:rPr lang="en-US" altLang="ko-KR" sz="2000" dirty="0"/>
              <a:t>Interface</a:t>
            </a:r>
            <a:r>
              <a:rPr lang="ko-KR" altLang="en-US" sz="2000" dirty="0"/>
              <a:t>를 생성</a:t>
            </a:r>
            <a:endParaRPr lang="en-US" altLang="ko-KR" sz="2000" dirty="0"/>
          </a:p>
          <a:p>
            <a:r>
              <a:rPr lang="en-US" altLang="ko-KR" sz="2000" dirty="0"/>
              <a:t>Command</a:t>
            </a:r>
            <a:r>
              <a:rPr lang="ko-KR" altLang="en-US" sz="2000" dirty="0"/>
              <a:t>마다 </a:t>
            </a:r>
            <a:r>
              <a:rPr lang="en-US" altLang="ko-KR" sz="2000" dirty="0"/>
              <a:t>Validator Child class</a:t>
            </a:r>
            <a:r>
              <a:rPr lang="ko-KR" altLang="en-US" sz="2000" dirty="0"/>
              <a:t>를 가지는</a:t>
            </a:r>
            <a:endParaRPr lang="en-US" altLang="ko-KR" sz="2000" dirty="0"/>
          </a:p>
          <a:p>
            <a:r>
              <a:rPr lang="en-US" altLang="ko-KR" sz="2000" dirty="0">
                <a:solidFill>
                  <a:srgbClr val="FF0000"/>
                </a:solidFill>
              </a:rPr>
              <a:t>Strategy design pattern</a:t>
            </a:r>
          </a:p>
          <a:p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000" dirty="0"/>
              <a:t>command</a:t>
            </a:r>
            <a:r>
              <a:rPr lang="ko-KR" altLang="en-US" sz="2000" dirty="0"/>
              <a:t>가 늘어나도 </a:t>
            </a:r>
            <a:r>
              <a:rPr lang="en-US" altLang="ko-KR" sz="2000" dirty="0"/>
              <a:t>Child class</a:t>
            </a:r>
            <a:r>
              <a:rPr lang="ko-KR" altLang="en-US" sz="2000" dirty="0"/>
              <a:t>만 추가하면 돼서 확장성이 우수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5926008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64BBD-8C37-41DC-BBA3-62551D461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Design Pattern: Factory(Parser)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ED9AC1-5B0D-4D97-B9EE-E94EE0B03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78" y="1304737"/>
            <a:ext cx="6233700" cy="48543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A87F28-11E7-46F1-8BAD-7B0894419256}"/>
              </a:ext>
            </a:extLst>
          </p:cNvPr>
          <p:cNvSpPr txBox="1"/>
          <p:nvPr/>
        </p:nvSpPr>
        <p:spPr>
          <a:xfrm>
            <a:off x="1179576" y="6252764"/>
            <a:ext cx="4748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Validator</a:t>
            </a:r>
            <a:r>
              <a:rPr lang="ko-KR" altLang="en-US" sz="2000" b="1" dirty="0"/>
              <a:t>를 생성하는 </a:t>
            </a:r>
            <a:r>
              <a:rPr lang="en-US" altLang="ko-KR" sz="2000" b="1" dirty="0"/>
              <a:t>Simple Factory</a:t>
            </a:r>
            <a:endParaRPr lang="ko-KR" altLang="en-US" sz="20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F0CC515-DDED-4151-98F5-048DDFF39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52210"/>
            <a:ext cx="5273497" cy="10668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3B8864-0A77-41F7-9213-EEEC133B2A3B}"/>
              </a:ext>
            </a:extLst>
          </p:cNvPr>
          <p:cNvSpPr txBox="1"/>
          <p:nvPr/>
        </p:nvSpPr>
        <p:spPr>
          <a:xfrm>
            <a:off x="6489192" y="2872755"/>
            <a:ext cx="4880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Parser</a:t>
            </a:r>
            <a:r>
              <a:rPr lang="ko-KR" altLang="en-US" sz="2000" b="1" dirty="0"/>
              <a:t>는 </a:t>
            </a:r>
            <a:r>
              <a:rPr lang="en-US" altLang="ko-KR" sz="2000" b="1" dirty="0"/>
              <a:t>command</a:t>
            </a:r>
            <a:r>
              <a:rPr lang="ko-KR" altLang="en-US" sz="2000" b="1" dirty="0"/>
              <a:t>만 </a:t>
            </a:r>
            <a:r>
              <a:rPr lang="en-US" altLang="ko-KR" sz="2000" b="1" dirty="0"/>
              <a:t>string</a:t>
            </a:r>
            <a:r>
              <a:rPr lang="ko-KR" altLang="en-US" sz="2000" b="1" dirty="0"/>
              <a:t>으로 넣으면</a:t>
            </a:r>
            <a:endParaRPr lang="en-US" altLang="ko-KR" sz="2000" b="1" dirty="0"/>
          </a:p>
          <a:p>
            <a:r>
              <a:rPr lang="ko-KR" altLang="en-US" sz="2000" b="1" dirty="0"/>
              <a:t>손쉽게 </a:t>
            </a:r>
            <a:r>
              <a:rPr lang="en-US" altLang="ko-KR" sz="2000" b="1" dirty="0"/>
              <a:t>validator </a:t>
            </a:r>
            <a:r>
              <a:rPr lang="ko-KR" altLang="en-US" sz="2000" b="1" dirty="0"/>
              <a:t>생성 및 사용 가능</a:t>
            </a:r>
          </a:p>
        </p:txBody>
      </p:sp>
    </p:spTree>
    <p:extLst>
      <p:ext uri="{BB962C8B-B14F-4D97-AF65-F5344CB8AC3E}">
        <p14:creationId xmlns:p14="http://schemas.microsoft.com/office/powerpoint/2010/main" val="4111581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4400"/>
            </a:pPr>
            <a:r>
              <a:rPr lang="en-US" altLang="ko-KR" sz="3600" dirty="0"/>
              <a:t>Design Pattern: Command(</a:t>
            </a:r>
            <a:r>
              <a:rPr lang="en-US" altLang="ko-KR" sz="3600" dirty="0" err="1"/>
              <a:t>CommandProcessor</a:t>
            </a:r>
            <a:r>
              <a:rPr lang="en-US" altLang="ko-KR" sz="3600" dirty="0"/>
              <a:t>)</a:t>
            </a:r>
            <a:endParaRPr sz="3600" dirty="0"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xfrm>
            <a:off x="605980" y="1176417"/>
            <a:ext cx="10515600" cy="57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dirty="0"/>
              <a:t>Command pattern</a:t>
            </a:r>
            <a:r>
              <a:rPr lang="ko-KR" altLang="en-US" dirty="0"/>
              <a:t>을 적용한 </a:t>
            </a:r>
            <a:r>
              <a:rPr lang="en-US" altLang="ko-KR" dirty="0"/>
              <a:t>Command Refactoring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279716-D273-4AA9-B5DE-AEF3DE1B3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95" y="1853136"/>
            <a:ext cx="9353494" cy="46947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066485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105262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4400"/>
            </a:pPr>
            <a:r>
              <a:rPr lang="en-US" altLang="ko-KR" sz="3200" dirty="0"/>
              <a:t>Design Pattern: Factory + Singleton</a:t>
            </a:r>
            <a:r>
              <a:rPr lang="ko-KR" altLang="en-US" sz="3200" dirty="0"/>
              <a:t> </a:t>
            </a:r>
            <a:r>
              <a:rPr lang="en-US" altLang="ko-KR" sz="3200" dirty="0"/>
              <a:t>(</a:t>
            </a:r>
            <a:r>
              <a:rPr lang="en-US" altLang="ko-KR" sz="3200" dirty="0" err="1"/>
              <a:t>CommandProcessor</a:t>
            </a:r>
            <a:r>
              <a:rPr lang="en-US" altLang="ko-KR" sz="3200" dirty="0"/>
              <a:t>)</a:t>
            </a:r>
            <a:endParaRPr lang="en-US" sz="3200" dirty="0"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xfrm>
            <a:off x="751891" y="1167863"/>
            <a:ext cx="9915867" cy="97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Factory Pattern</a:t>
            </a:r>
            <a:r>
              <a:rPr lang="ko-KR" altLang="en-US" dirty="0"/>
              <a:t>과 </a:t>
            </a:r>
            <a:r>
              <a:rPr lang="en-US" altLang="ko-KR" dirty="0"/>
              <a:t>Singleton Pattern</a:t>
            </a:r>
            <a:r>
              <a:rPr lang="ko-KR" altLang="en-US" dirty="0"/>
              <a:t>을 적용하여</a:t>
            </a:r>
            <a:br>
              <a:rPr lang="en-US" altLang="ko-KR" dirty="0"/>
            </a:br>
            <a:r>
              <a:rPr lang="en-US" altLang="ko-KR" dirty="0" err="1"/>
              <a:t>FactoryCommand</a:t>
            </a:r>
            <a:r>
              <a:rPr lang="en-US" altLang="ko-KR" dirty="0"/>
              <a:t> </a:t>
            </a:r>
            <a:r>
              <a:rPr lang="ko-KR" altLang="en-US" dirty="0"/>
              <a:t>구현</a:t>
            </a:r>
            <a:endParaRPr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3CAAAD7-FB22-48F8-9641-BE565EE1C67E}"/>
              </a:ext>
            </a:extLst>
          </p:cNvPr>
          <p:cNvGrpSpPr/>
          <p:nvPr/>
        </p:nvGrpSpPr>
        <p:grpSpPr>
          <a:xfrm>
            <a:off x="1858857" y="2278537"/>
            <a:ext cx="8009846" cy="4123264"/>
            <a:chOff x="1704902" y="2072172"/>
            <a:chExt cx="8009846" cy="412326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CEC162B-4C2F-4A3C-B804-D330DACD6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728" r="17466"/>
            <a:stretch/>
          </p:blipFill>
          <p:spPr>
            <a:xfrm>
              <a:off x="1704902" y="2072172"/>
              <a:ext cx="4004923" cy="41232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0699747-7D1C-487A-900B-D096359AC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9825" y="2072172"/>
              <a:ext cx="4004923" cy="41232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108092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1379782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dirty="0"/>
              <a:t>Class Diagram(SSD </a:t>
            </a:r>
            <a:r>
              <a:rPr lang="en-US" dirty="0" err="1"/>
              <a:t>TestShell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xfrm>
            <a:off x="605980" y="1316376"/>
            <a:ext cx="10515600" cy="49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sz="1600" dirty="0"/>
              <a:t>	</a:t>
            </a: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 altLang="en-US" sz="1600" dirty="0"/>
              <a:t> </a:t>
            </a:r>
            <a:endParaRPr sz="1600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FBD6E98B-185B-4D08-AB62-3FD656695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79" y="1080276"/>
            <a:ext cx="10663538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3758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64BBD-8C37-41DC-BBA3-62551D461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Design Pattern: Singleton(Logger)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49F66A-6318-4B8C-9533-475877E19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40" y="1481703"/>
            <a:ext cx="5806943" cy="51591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DEF16B-4DFB-4C92-972F-E63574B848F7}"/>
              </a:ext>
            </a:extLst>
          </p:cNvPr>
          <p:cNvSpPr txBox="1"/>
          <p:nvPr/>
        </p:nvSpPr>
        <p:spPr>
          <a:xfrm>
            <a:off x="6537960" y="1406639"/>
            <a:ext cx="47487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log </a:t>
            </a:r>
            <a:r>
              <a:rPr lang="ko-KR" altLang="en-US" sz="2000" dirty="0"/>
              <a:t>파일을 다루는 </a:t>
            </a:r>
            <a:r>
              <a:rPr lang="en-US" altLang="ko-KR" sz="2000" dirty="0"/>
              <a:t>logger</a:t>
            </a:r>
            <a:r>
              <a:rPr lang="ko-KR" altLang="en-US" sz="2000" dirty="0"/>
              <a:t> </a:t>
            </a:r>
            <a:r>
              <a:rPr lang="en-US" altLang="ko-KR" sz="2000" dirty="0"/>
              <a:t>instance</a:t>
            </a:r>
            <a:r>
              <a:rPr lang="ko-KR" altLang="en-US" sz="2000" dirty="0"/>
              <a:t>가 여러 개 생성되면 꼬일 수 있음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logger instance</a:t>
            </a:r>
            <a:r>
              <a:rPr lang="ko-KR" altLang="en-US" sz="2000" dirty="0"/>
              <a:t>가 여러 개 존재할 필요도 없으므로 </a:t>
            </a:r>
            <a:r>
              <a:rPr lang="en-US" altLang="ko-KR" sz="2000" dirty="0"/>
              <a:t>Singleton </a:t>
            </a:r>
            <a:r>
              <a:rPr lang="ko-KR" altLang="en-US" sz="2000" dirty="0"/>
              <a:t>채택 </a:t>
            </a:r>
          </a:p>
        </p:txBody>
      </p:sp>
    </p:spTree>
    <p:extLst>
      <p:ext uri="{BB962C8B-B14F-4D97-AF65-F5344CB8AC3E}">
        <p14:creationId xmlns:p14="http://schemas.microsoft.com/office/powerpoint/2010/main" val="7679099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64BBD-8C37-41DC-BBA3-62551D461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Design Pattern: Facade(Logger)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5448C7-EF74-4C3A-BC2F-3EE089392130}"/>
              </a:ext>
            </a:extLst>
          </p:cNvPr>
          <p:cNvSpPr txBox="1"/>
          <p:nvPr/>
        </p:nvSpPr>
        <p:spPr>
          <a:xfrm>
            <a:off x="6360117" y="1546460"/>
            <a:ext cx="555040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Logger</a:t>
            </a:r>
            <a:r>
              <a:rPr lang="ko-KR" altLang="en-US" sz="2000" dirty="0"/>
              <a:t>의 내부 동작은 매우 복잡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로그 파일 생성</a:t>
            </a:r>
            <a:r>
              <a:rPr lang="en-US" altLang="ko-KR" sz="2000" dirty="0"/>
              <a:t>,</a:t>
            </a:r>
            <a:r>
              <a:rPr lang="ko-KR" altLang="en-US" sz="2000" dirty="0"/>
              <a:t> 작성</a:t>
            </a:r>
            <a:endParaRPr lang="en-US" altLang="ko-KR" sz="2000" dirty="0"/>
          </a:p>
          <a:p>
            <a:r>
              <a:rPr lang="ko-KR" altLang="en-US" sz="2000" dirty="0"/>
              <a:t>기존 로그 파일 저장</a:t>
            </a:r>
            <a:r>
              <a:rPr lang="en-US" altLang="ko-KR" sz="2000" dirty="0"/>
              <a:t>,</a:t>
            </a:r>
            <a:r>
              <a:rPr lang="ko-KR" altLang="en-US" sz="2000" dirty="0"/>
              <a:t> 압축</a:t>
            </a:r>
            <a:endParaRPr lang="en-US" altLang="ko-KR" sz="2000" dirty="0"/>
          </a:p>
          <a:p>
            <a:r>
              <a:rPr lang="ko-KR" altLang="en-US" sz="2000" dirty="0" err="1"/>
              <a:t>함수명</a:t>
            </a:r>
            <a:r>
              <a:rPr lang="ko-KR" altLang="en-US" sz="2000" dirty="0"/>
              <a:t> 파싱</a:t>
            </a:r>
            <a:r>
              <a:rPr lang="en-US" altLang="ko-KR" sz="2000" dirty="0"/>
              <a:t>, </a:t>
            </a:r>
            <a:r>
              <a:rPr lang="ko-KR" altLang="en-US" sz="2000" dirty="0"/>
              <a:t>현재 시간 추가 등 메시지 </a:t>
            </a:r>
            <a:r>
              <a:rPr lang="ko-KR" altLang="en-US" sz="2000" dirty="0" err="1"/>
              <a:t>포매팅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사용자 입장에서는 이들이 궁금하지 않음</a:t>
            </a:r>
            <a:endParaRPr lang="en-US" altLang="ko-KR" sz="2000" dirty="0"/>
          </a:p>
          <a:p>
            <a:r>
              <a:rPr lang="en-US" altLang="ko-KR" sz="2000" dirty="0"/>
              <a:t>Logger class</a:t>
            </a:r>
            <a:r>
              <a:rPr lang="ko-KR" altLang="en-US" sz="2000" dirty="0"/>
              <a:t>는 </a:t>
            </a:r>
            <a:r>
              <a:rPr lang="en-US" altLang="ko-KR" sz="2000" dirty="0"/>
              <a:t>Facade pattern</a:t>
            </a:r>
            <a:r>
              <a:rPr lang="ko-KR" altLang="en-US" sz="2000" dirty="0"/>
              <a:t>으로서 이들을 순차적으로 실행하기만 함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사용자는 매크로 함수인 </a:t>
            </a:r>
            <a:r>
              <a:rPr lang="en-US" altLang="ko-KR" sz="2000" dirty="0"/>
              <a:t>Log(message) </a:t>
            </a:r>
            <a:r>
              <a:rPr lang="ko-KR" altLang="en-US" sz="2000" dirty="0"/>
              <a:t>만으로 손쉽게 로그를 추가할 수 있음</a:t>
            </a:r>
            <a:r>
              <a:rPr lang="en-US" altLang="ko-KR" sz="2000" dirty="0"/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46ED36E-2F8C-4F45-AC91-6B981E473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719" y="1238601"/>
            <a:ext cx="2514818" cy="267485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0B0AE81-F1E0-426C-B0C3-D82BC1E13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75" y="4296901"/>
            <a:ext cx="5372566" cy="15393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4270523-67CB-4052-816F-AEFC65A90D99}"/>
              </a:ext>
            </a:extLst>
          </p:cNvPr>
          <p:cNvSpPr txBox="1"/>
          <p:nvPr/>
        </p:nvSpPr>
        <p:spPr>
          <a:xfrm>
            <a:off x="1719072" y="4132943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역할을 </a:t>
            </a:r>
            <a:r>
              <a:rPr lang="en-US" altLang="ko-KR" sz="2000" b="1" dirty="0"/>
              <a:t>3</a:t>
            </a:r>
            <a:r>
              <a:rPr lang="ko-KR" altLang="en-US" sz="2000" b="1" dirty="0"/>
              <a:t>개의 파일로 분리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86CFE90-E248-431C-BA5F-33840316C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888" y="5918570"/>
            <a:ext cx="7590352" cy="3821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E09AB9A-B60A-4108-833E-A6960B22DEC9}"/>
              </a:ext>
            </a:extLst>
          </p:cNvPr>
          <p:cNvSpPr txBox="1"/>
          <p:nvPr/>
        </p:nvSpPr>
        <p:spPr>
          <a:xfrm>
            <a:off x="297180" y="6336426"/>
            <a:ext cx="5061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/>
              <a:t>매크로 함수를 이용한 간단한 호출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6447612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 txBox="1">
            <a:spLocks noGrp="1"/>
          </p:cNvSpPr>
          <p:nvPr>
            <p:ph type="body" idx="1"/>
          </p:nvPr>
        </p:nvSpPr>
        <p:spPr>
          <a:xfrm>
            <a:off x="1632000" y="1860184"/>
            <a:ext cx="8928000" cy="2533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altLang="ko-KR" dirty="0"/>
              <a:t>7. </a:t>
            </a:r>
            <a:r>
              <a:rPr lang="ko-KR" altLang="en-US" dirty="0"/>
              <a:t>과정 소감</a:t>
            </a:r>
            <a:endParaRPr lang="en-US" altLang="ko-KR" sz="3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43882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dirty="0"/>
              <a:t>7. </a:t>
            </a:r>
            <a:r>
              <a:rPr lang="ko-KR" altLang="en-US" dirty="0"/>
              <a:t>과정 소감</a:t>
            </a:r>
            <a:endParaRPr dirty="0"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xfrm>
            <a:off x="605980" y="1316376"/>
            <a:ext cx="10515600" cy="4189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1778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 altLang="en-US" b="1" dirty="0"/>
              <a:t>이종민</a:t>
            </a:r>
            <a:r>
              <a:rPr lang="en-US" altLang="ko-KR" dirty="0"/>
              <a:t>: </a:t>
            </a:r>
            <a:r>
              <a:rPr lang="en-US" altLang="ko-KR" sz="2300" dirty="0"/>
              <a:t>2</a:t>
            </a:r>
            <a:r>
              <a:rPr lang="ko-KR" altLang="en-US" sz="2300" dirty="0"/>
              <a:t>주간의 교육내용 좋았습니다</a:t>
            </a:r>
            <a:r>
              <a:rPr lang="en-US" altLang="ko-KR" sz="2300" dirty="0"/>
              <a:t>. </a:t>
            </a:r>
            <a:r>
              <a:rPr lang="ko-KR" altLang="en-US" sz="2300" dirty="0"/>
              <a:t>부서원들에게 추천하고 싶습니다</a:t>
            </a:r>
            <a:r>
              <a:rPr lang="en-US" altLang="ko-KR" sz="2300" dirty="0"/>
              <a:t>. </a:t>
            </a:r>
            <a:r>
              <a:rPr lang="ko-KR" altLang="en-US" sz="2300" dirty="0"/>
              <a:t>좋은 팀원들을 만나서 </a:t>
            </a:r>
            <a:r>
              <a:rPr lang="en-US" altLang="ko-KR" sz="2300" dirty="0"/>
              <a:t>Project </a:t>
            </a:r>
            <a:r>
              <a:rPr lang="ko-KR" altLang="en-US" sz="2300" dirty="0"/>
              <a:t>도 원활하게 진행되어 좋았습니다</a:t>
            </a:r>
            <a:r>
              <a:rPr lang="en-US" altLang="ko-KR" sz="2300" dirty="0"/>
              <a:t>.</a:t>
            </a:r>
          </a:p>
          <a:p>
            <a:pPr marL="6350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Char char="-"/>
            </a:pPr>
            <a:endParaRPr lang="en-US" altLang="ko-KR" dirty="0"/>
          </a:p>
          <a:p>
            <a:pPr marL="228600" lvl="0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altLang="ko-KR" dirty="0"/>
          </a:p>
          <a:p>
            <a:pPr marL="177800" indent="0">
              <a:lnSpc>
                <a:spcPct val="120000"/>
              </a:lnSpc>
              <a:spcBef>
                <a:spcPts val="0"/>
              </a:spcBef>
              <a:buSzPts val="2800"/>
              <a:buNone/>
            </a:pPr>
            <a:r>
              <a:rPr lang="ko-KR" altLang="en-US" b="1" dirty="0" err="1"/>
              <a:t>정태동</a:t>
            </a:r>
            <a:r>
              <a:rPr lang="en-US" altLang="ko-KR" dirty="0"/>
              <a:t>: </a:t>
            </a:r>
            <a:r>
              <a:rPr lang="ko-KR" altLang="en-US" sz="2300" dirty="0"/>
              <a:t>현업에서 수행하고 있는 </a:t>
            </a:r>
            <a:r>
              <a:rPr lang="ko-KR" altLang="en-US" sz="2300" dirty="0" err="1"/>
              <a:t>클린</a:t>
            </a:r>
            <a:r>
              <a:rPr lang="ko-KR" altLang="en-US" sz="2300" dirty="0"/>
              <a:t> 코드와 </a:t>
            </a:r>
            <a:r>
              <a:rPr lang="en-US" altLang="ko-KR" sz="2300" dirty="0"/>
              <a:t>TDD </a:t>
            </a:r>
            <a:r>
              <a:rPr lang="ko-KR" altLang="en-US" sz="2300" dirty="0"/>
              <a:t>작업을 그때 그때 필요한 내용만 학습해서 </a:t>
            </a:r>
            <a:r>
              <a:rPr lang="ko-KR" altLang="en-US" sz="2300" dirty="0" err="1"/>
              <a:t>적용하다보니</a:t>
            </a:r>
            <a:r>
              <a:rPr lang="ko-KR" altLang="en-US" sz="2300" dirty="0"/>
              <a:t> 명확한 방향성을 가지고 적용하기 보다는 상황에 맞춰서 부분적으로 적용하는 부분이 많았습니다</a:t>
            </a:r>
            <a:r>
              <a:rPr lang="en-US" altLang="ko-KR" sz="2300" dirty="0"/>
              <a:t>. </a:t>
            </a:r>
            <a:r>
              <a:rPr lang="ko-KR" altLang="en-US" sz="2300" dirty="0"/>
              <a:t>교육을 통해 체계적으로 의미와 의도를 학습할 수 있는 기회가 되어서 현업에서 더 좋은 </a:t>
            </a:r>
            <a:r>
              <a:rPr lang="ko-KR" altLang="en-US" sz="2300" dirty="0" err="1"/>
              <a:t>클린</a:t>
            </a:r>
            <a:r>
              <a:rPr lang="ko-KR" altLang="en-US" sz="2300" dirty="0"/>
              <a:t> 코드</a:t>
            </a:r>
            <a:r>
              <a:rPr lang="en-US" altLang="ko-KR" sz="2300" dirty="0"/>
              <a:t>, TDD, </a:t>
            </a:r>
            <a:r>
              <a:rPr lang="ko-KR" altLang="en-US" sz="2300" dirty="0" err="1"/>
              <a:t>리팩토링</a:t>
            </a:r>
            <a:r>
              <a:rPr lang="ko-KR" altLang="en-US" sz="2300" dirty="0"/>
              <a:t> 활동을 수행할 수 </a:t>
            </a:r>
            <a:r>
              <a:rPr lang="ko-KR" altLang="en-US" sz="2300" dirty="0" err="1"/>
              <a:t>있을거</a:t>
            </a:r>
            <a:r>
              <a:rPr lang="ko-KR" altLang="en-US" sz="2300" dirty="0"/>
              <a:t> 같습니다</a:t>
            </a:r>
            <a:r>
              <a:rPr lang="en-US" altLang="ko-KR" sz="2300" dirty="0"/>
              <a:t>.</a:t>
            </a:r>
          </a:p>
          <a:p>
            <a:pPr marL="6350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Char char="-"/>
            </a:pPr>
            <a:endParaRPr lang="en-US" altLang="ko-KR" dirty="0"/>
          </a:p>
          <a:p>
            <a:pPr marL="177800" indent="0">
              <a:lnSpc>
                <a:spcPct val="120000"/>
              </a:lnSpc>
              <a:spcBef>
                <a:spcPts val="0"/>
              </a:spcBef>
              <a:buSzPts val="2800"/>
              <a:buNone/>
            </a:pPr>
            <a:r>
              <a:rPr lang="ko-KR" altLang="en-US" b="1" dirty="0"/>
              <a:t>이정선</a:t>
            </a:r>
            <a:r>
              <a:rPr lang="en-US" altLang="ko-KR" dirty="0"/>
              <a:t>: </a:t>
            </a:r>
            <a:r>
              <a:rPr lang="en-US" altLang="ko-KR" sz="2300" dirty="0"/>
              <a:t>3</a:t>
            </a:r>
            <a:r>
              <a:rPr lang="ko-KR" altLang="en-US" sz="2300" dirty="0"/>
              <a:t>주간의 교육과 프로젝트를 통해 많은 것을 배우고 성장할 수 있는 기회를 가졌습니다</a:t>
            </a:r>
            <a:r>
              <a:rPr lang="en-US" altLang="ko-KR" sz="2300" dirty="0"/>
              <a:t>. </a:t>
            </a:r>
            <a:r>
              <a:rPr lang="ko-KR" altLang="en-US" sz="2300" dirty="0"/>
              <a:t>이를 통해 소프트웨어 구조 설계</a:t>
            </a:r>
            <a:r>
              <a:rPr lang="en-US" altLang="ko-KR" sz="2300" dirty="0"/>
              <a:t>, TDD</a:t>
            </a:r>
            <a:r>
              <a:rPr lang="ko-KR" altLang="en-US" sz="2300" dirty="0"/>
              <a:t> 및 </a:t>
            </a:r>
            <a:r>
              <a:rPr lang="ko-KR" altLang="en-US" sz="2300" dirty="0" err="1"/>
              <a:t>리팩토링</a:t>
            </a:r>
            <a:r>
              <a:rPr lang="ko-KR" altLang="en-US" sz="2300" dirty="0"/>
              <a:t> 경험까지 두루 쌓을 수 있었습니다</a:t>
            </a:r>
            <a:r>
              <a:rPr lang="en-US" altLang="ko-KR" sz="2300" dirty="0"/>
              <a:t>. </a:t>
            </a:r>
            <a:r>
              <a:rPr lang="ko-KR" altLang="en-US" sz="2300" dirty="0"/>
              <a:t>실무에서도 배웠던 것을 최대환 활용하여 적용해보겠습니다</a:t>
            </a:r>
            <a:r>
              <a:rPr lang="en-US" altLang="ko-KR" sz="2300" dirty="0"/>
              <a:t>.</a:t>
            </a:r>
          </a:p>
          <a:p>
            <a:pPr marL="749300" indent="-571500">
              <a:lnSpc>
                <a:spcPct val="120000"/>
              </a:lnSpc>
              <a:spcBef>
                <a:spcPts val="0"/>
              </a:spcBef>
              <a:buSzPts val="2800"/>
              <a:buFontTx/>
              <a:buChar char="-"/>
            </a:pPr>
            <a:endParaRPr lang="ko-KR" altLang="en-US" sz="4000" dirty="0"/>
          </a:p>
          <a:p>
            <a:pPr marL="228600" lvl="0" indent="-50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altLang="ko-KR" dirty="0"/>
          </a:p>
          <a:p>
            <a:pPr marL="6350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Char char="-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735763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dirty="0"/>
              <a:t>7. </a:t>
            </a:r>
            <a:r>
              <a:rPr lang="ko-KR" altLang="en-US" dirty="0"/>
              <a:t>과정 소감</a:t>
            </a:r>
            <a:endParaRPr dirty="0"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xfrm>
            <a:off x="605980" y="1316376"/>
            <a:ext cx="10515600" cy="49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177800" indent="0">
              <a:lnSpc>
                <a:spcPct val="120000"/>
              </a:lnSpc>
              <a:spcBef>
                <a:spcPts val="0"/>
              </a:spcBef>
              <a:buSzPts val="2800"/>
              <a:buNone/>
            </a:pPr>
            <a:r>
              <a:rPr lang="ko-KR" altLang="en-US" sz="2400" b="1" dirty="0"/>
              <a:t>김재연</a:t>
            </a:r>
            <a:r>
              <a:rPr lang="en-US" altLang="ko-KR" sz="2400" dirty="0"/>
              <a:t>: </a:t>
            </a:r>
            <a:r>
              <a:rPr lang="ko-KR" altLang="en-US" sz="1900" dirty="0"/>
              <a:t>저희 부서는 </a:t>
            </a:r>
            <a:r>
              <a:rPr lang="en-US" altLang="ko-KR" sz="1900" dirty="0" err="1"/>
              <a:t>Github</a:t>
            </a:r>
            <a:r>
              <a:rPr lang="en-US" altLang="ko-KR" sz="1900" dirty="0"/>
              <a:t> Action</a:t>
            </a:r>
            <a:r>
              <a:rPr lang="ko-KR" altLang="en-US" sz="1900" dirty="0"/>
              <a:t>이나 </a:t>
            </a:r>
            <a:r>
              <a:rPr lang="en-US" altLang="ko-KR" sz="1900" dirty="0"/>
              <a:t>Unit test, Jenkins</a:t>
            </a:r>
            <a:r>
              <a:rPr lang="ko-KR" altLang="en-US" sz="1900" dirty="0"/>
              <a:t>와 디자인 패턴을 적극적으로 활용해서 코딩을 합니다</a:t>
            </a:r>
            <a:r>
              <a:rPr lang="en-US" altLang="ko-KR" sz="1900" dirty="0"/>
              <a:t>. </a:t>
            </a:r>
            <a:r>
              <a:rPr lang="ko-KR" altLang="en-US" sz="1900" dirty="0" err="1"/>
              <a:t>뭔지</a:t>
            </a:r>
            <a:r>
              <a:rPr lang="ko-KR" altLang="en-US" sz="1900" dirty="0"/>
              <a:t> 몰라서 그동안 어깨너머로 익혔었는데 이번 교육이 원리부터 실전까지 명료하게 배울 수 있는 좋은 기회가 되었습니다</a:t>
            </a:r>
            <a:r>
              <a:rPr lang="en-US" altLang="ko-KR" sz="1900" dirty="0"/>
              <a:t>. </a:t>
            </a:r>
            <a:r>
              <a:rPr lang="ko-KR" altLang="en-US" sz="1900" dirty="0"/>
              <a:t>현업으로 돌아가면 이제는 부서 선배들처럼 좋은 코드를 쓸 수 있을 것 같습니다</a:t>
            </a:r>
            <a:r>
              <a:rPr lang="en-US" altLang="ko-KR" sz="1900" dirty="0"/>
              <a:t>.</a:t>
            </a:r>
          </a:p>
          <a:p>
            <a:pPr marL="177800" indent="0">
              <a:lnSpc>
                <a:spcPct val="120000"/>
              </a:lnSpc>
              <a:spcBef>
                <a:spcPts val="0"/>
              </a:spcBef>
              <a:buSzPts val="2800"/>
              <a:buNone/>
            </a:pPr>
            <a:endParaRPr lang="en-US" altLang="ko-KR" sz="2400" b="1" dirty="0">
              <a:latin typeface="+mn-ea"/>
              <a:ea typeface="+mn-ea"/>
            </a:endParaRPr>
          </a:p>
          <a:p>
            <a:pPr marL="177800" indent="0">
              <a:lnSpc>
                <a:spcPct val="120000"/>
              </a:lnSpc>
              <a:spcBef>
                <a:spcPts val="0"/>
              </a:spcBef>
              <a:buSzPts val="2800"/>
              <a:buNone/>
            </a:pPr>
            <a:endParaRPr lang="en-US" altLang="ko-KR" sz="2400" b="1" dirty="0">
              <a:latin typeface="+mn-ea"/>
              <a:ea typeface="+mn-ea"/>
            </a:endParaRPr>
          </a:p>
          <a:p>
            <a:pPr marL="177800" indent="0">
              <a:lnSpc>
                <a:spcPct val="120000"/>
              </a:lnSpc>
              <a:spcBef>
                <a:spcPts val="0"/>
              </a:spcBef>
              <a:buSzPts val="2800"/>
              <a:buNone/>
            </a:pPr>
            <a:r>
              <a:rPr lang="ko-KR" altLang="en-US" sz="2400" b="1" dirty="0">
                <a:latin typeface="+mn-ea"/>
                <a:ea typeface="+mn-ea"/>
              </a:rPr>
              <a:t>신동혁</a:t>
            </a:r>
            <a:r>
              <a:rPr lang="en-US" altLang="ko-KR" sz="2400" dirty="0">
                <a:latin typeface="+mn-ea"/>
                <a:ea typeface="+mn-ea"/>
              </a:rPr>
              <a:t>: </a:t>
            </a:r>
            <a:r>
              <a:rPr lang="en-US" altLang="ko-KR" sz="1900" dirty="0"/>
              <a:t>TDD(</a:t>
            </a:r>
            <a:r>
              <a:rPr lang="ko-KR" altLang="en-US" sz="1900" dirty="0"/>
              <a:t>테스트 주도 개발</a:t>
            </a:r>
            <a:r>
              <a:rPr lang="en-US" altLang="ko-KR" sz="1900" dirty="0"/>
              <a:t>)</a:t>
            </a:r>
            <a:r>
              <a:rPr lang="ko-KR" altLang="en-US" sz="1900" dirty="0"/>
              <a:t>를 도입하여 프로젝트의 복잡도가 단계적으로 증가하는 상황에 효과적으로 대처할 수 있었습니다</a:t>
            </a:r>
            <a:r>
              <a:rPr lang="en-US" altLang="ko-KR" sz="1900" dirty="0"/>
              <a:t>. TDD </a:t>
            </a:r>
            <a:r>
              <a:rPr lang="ko-KR" altLang="en-US" sz="1900" dirty="0"/>
              <a:t>방법론을 따르면서 다양한 테스트 케이스를 작성하게 되었고</a:t>
            </a:r>
            <a:r>
              <a:rPr lang="en-US" altLang="ko-KR" sz="1900" dirty="0"/>
              <a:t>, </a:t>
            </a:r>
            <a:r>
              <a:rPr lang="ko-KR" altLang="en-US" sz="1900" dirty="0"/>
              <a:t>이는 복잡성으로 인해 발생할 수 있는 잠재적인 문제들을 줄이는 데 크게 기여했습니다</a:t>
            </a:r>
            <a:r>
              <a:rPr lang="en-US" altLang="ko-KR" sz="1900" dirty="0"/>
              <a:t>. </a:t>
            </a:r>
            <a:r>
              <a:rPr lang="ko-KR" altLang="en-US" sz="1900" dirty="0"/>
              <a:t>정형화된 </a:t>
            </a:r>
            <a:r>
              <a:rPr lang="en-US" altLang="ko-KR" sz="1900" dirty="0"/>
              <a:t>TDD</a:t>
            </a:r>
            <a:r>
              <a:rPr lang="ko-KR" altLang="en-US" sz="1900" dirty="0"/>
              <a:t>의 개발 방식은 코드에 대한 신뢰도를 높여주었으며</a:t>
            </a:r>
            <a:r>
              <a:rPr lang="en-US" altLang="ko-KR" sz="1900" dirty="0"/>
              <a:t>, </a:t>
            </a:r>
            <a:r>
              <a:rPr lang="ko-KR" altLang="en-US" sz="1900" dirty="0"/>
              <a:t>결과적으로 더 안정적이고 완성도 높은 결과물을 만들 수 있었습니다</a:t>
            </a:r>
            <a:r>
              <a:rPr lang="en-US" altLang="ko-KR" sz="1900" dirty="0"/>
              <a:t>.</a:t>
            </a:r>
            <a:r>
              <a:rPr lang="ko-KR" altLang="en-US" sz="1900" dirty="0"/>
              <a:t>이러한 긍정적인 경험을 바탕으로</a:t>
            </a:r>
            <a:r>
              <a:rPr lang="en-US" altLang="ko-KR" sz="1900" dirty="0"/>
              <a:t>, </a:t>
            </a:r>
            <a:r>
              <a:rPr lang="ko-KR" altLang="en-US" sz="1900" dirty="0"/>
              <a:t>현업에서도 </a:t>
            </a:r>
            <a:r>
              <a:rPr lang="en-US" altLang="ko-KR" sz="1900" dirty="0"/>
              <a:t>TDD</a:t>
            </a:r>
            <a:r>
              <a:rPr lang="ko-KR" altLang="en-US" sz="1900" dirty="0"/>
              <a:t>를 적극적으로 활용 할 예정입니다</a:t>
            </a:r>
            <a:r>
              <a:rPr lang="en-US" altLang="ko-KR" sz="1900" dirty="0"/>
              <a:t>.</a:t>
            </a:r>
          </a:p>
          <a:p>
            <a:pPr marL="114300" indent="0">
              <a:lnSpc>
                <a:spcPct val="110000"/>
              </a:lnSpc>
              <a:buNone/>
            </a:pPr>
            <a:endParaRPr lang="en-US" altLang="ko-KR" sz="2400" dirty="0">
              <a:latin typeface="+mn-ea"/>
              <a:ea typeface="+mn-ea"/>
            </a:endParaRPr>
          </a:p>
          <a:p>
            <a:pPr marL="177800" indent="0">
              <a:lnSpc>
                <a:spcPct val="100000"/>
              </a:lnSpc>
              <a:spcBef>
                <a:spcPts val="0"/>
              </a:spcBef>
              <a:buSzPts val="2800"/>
              <a:buNone/>
            </a:pPr>
            <a:r>
              <a:rPr lang="ko-KR" altLang="en-US" sz="2400" b="1" dirty="0">
                <a:latin typeface="+mn-ea"/>
                <a:ea typeface="+mn-ea"/>
              </a:rPr>
              <a:t>최원준</a:t>
            </a:r>
            <a:r>
              <a:rPr lang="en-US" altLang="ko-KR" sz="2400" dirty="0">
                <a:latin typeface="+mn-ea"/>
                <a:ea typeface="+mn-ea"/>
              </a:rPr>
              <a:t>: </a:t>
            </a:r>
            <a:r>
              <a:rPr lang="ko-KR" altLang="en-US" sz="1900" dirty="0"/>
              <a:t>대학생 때 소프트웨어 엔지니어링 시간에 이번 수업에서 들었던 내용을 배웠었다</a:t>
            </a:r>
            <a:r>
              <a:rPr lang="en-US" altLang="ko-KR" sz="1900" dirty="0"/>
              <a:t>. </a:t>
            </a:r>
            <a:r>
              <a:rPr lang="ko-KR" altLang="en-US" sz="1900" dirty="0"/>
              <a:t>그 당시에는 현업 경험이 없는 학생 입장이라 소프트웨어 엔지니어링에 대한 필요성을 못 느꼈다</a:t>
            </a:r>
            <a:r>
              <a:rPr lang="en-US" altLang="ko-KR" sz="1900" dirty="0"/>
              <a:t>. </a:t>
            </a:r>
            <a:r>
              <a:rPr lang="ko-KR" altLang="en-US" sz="1900" dirty="0"/>
              <a:t>이번 강의에서 </a:t>
            </a:r>
            <a:r>
              <a:rPr lang="en-US" altLang="ko-KR" sz="1900" dirty="0"/>
              <a:t>SOLID, Design pattern, TDD</a:t>
            </a:r>
            <a:r>
              <a:rPr lang="ko-KR" altLang="en-US" sz="1900" dirty="0"/>
              <a:t>를 배우면서 해당 내용의 중요성을 다시 상기했다</a:t>
            </a:r>
            <a:r>
              <a:rPr lang="en-US" altLang="ko-KR" sz="1900" dirty="0"/>
              <a:t>.</a:t>
            </a:r>
          </a:p>
          <a:p>
            <a:pPr lvl="0">
              <a:lnSpc>
                <a:spcPct val="110000"/>
              </a:lnSpc>
              <a:buFontTx/>
              <a:buChar char="-"/>
            </a:pPr>
            <a:endParaRPr sz="2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07758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1379782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dirty="0"/>
              <a:t>Class Diagram(SSD Driver)</a:t>
            </a:r>
            <a:endParaRPr dirty="0"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xfrm>
            <a:off x="605980" y="1316376"/>
            <a:ext cx="10515600" cy="49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sz="1600" dirty="0"/>
              <a:t>	</a:t>
            </a: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 altLang="en-US" sz="1600" dirty="0"/>
              <a:t> </a:t>
            </a:r>
            <a:endParaRPr sz="16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F73BA58-D015-4F02-9306-C0928D5F1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092" y="1229231"/>
            <a:ext cx="7445815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698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1379782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dirty="0"/>
              <a:t>Simple Diagram(SSD </a:t>
            </a:r>
            <a:r>
              <a:rPr lang="en-US" dirty="0" err="1"/>
              <a:t>TestShell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xfrm>
            <a:off x="605980" y="1316376"/>
            <a:ext cx="10515600" cy="49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sz="1600" dirty="0"/>
              <a:t>	</a:t>
            </a: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 altLang="en-US" sz="1600" dirty="0"/>
              <a:t> </a:t>
            </a:r>
            <a:endParaRPr sz="16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A70C124-E327-4B6E-94AD-9E2211FD5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8000"/>
            <a:ext cx="12324706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342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1379782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altLang="ko-KR" dirty="0"/>
              <a:t>Simple Diagram(SSD Driver)</a:t>
            </a:r>
            <a:endParaRPr dirty="0"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xfrm>
            <a:off x="605980" y="1316376"/>
            <a:ext cx="10515600" cy="49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sz="1600" dirty="0"/>
              <a:t>	</a:t>
            </a: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 altLang="en-US" sz="1600" dirty="0"/>
              <a:t> </a:t>
            </a:r>
            <a:endParaRPr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8AD9D1-0A10-4A48-B7F8-B17A4F00B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7842"/>
            <a:ext cx="12192000" cy="455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0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 txBox="1">
            <a:spLocks noGrp="1"/>
          </p:cNvSpPr>
          <p:nvPr>
            <p:ph type="body" idx="1"/>
          </p:nvPr>
        </p:nvSpPr>
        <p:spPr>
          <a:xfrm>
            <a:off x="3088432" y="1860184"/>
            <a:ext cx="7471567" cy="2533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altLang="ko-KR" dirty="0"/>
              <a:t>3. </a:t>
            </a:r>
            <a:r>
              <a:rPr lang="ko-KR" altLang="en-US" sz="3200" dirty="0">
                <a:latin typeface="+mn-ea"/>
                <a:ea typeface="+mn-ea"/>
              </a:rPr>
              <a:t>기능</a:t>
            </a:r>
            <a:r>
              <a:rPr lang="en-US" altLang="ko-KR" sz="3200" dirty="0">
                <a:latin typeface="+mn-ea"/>
                <a:ea typeface="+mn-ea"/>
              </a:rPr>
              <a:t> </a:t>
            </a:r>
            <a:r>
              <a:rPr lang="ko-KR" altLang="en-US" sz="3200" dirty="0">
                <a:latin typeface="+mn-ea"/>
                <a:ea typeface="+mn-ea"/>
              </a:rPr>
              <a:t>구현</a:t>
            </a:r>
            <a:endParaRPr lang="en-US" altLang="ko-KR" sz="3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96758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1379782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/>
              <a:t>기능 소개</a:t>
            </a:r>
            <a:r>
              <a:rPr lang="en-US" altLang="ko-KR" dirty="0"/>
              <a:t>: </a:t>
            </a:r>
            <a:r>
              <a:rPr lang="en-US" dirty="0" err="1"/>
              <a:t>SsdCilentApp</a:t>
            </a:r>
            <a:endParaRPr dirty="0"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xfrm>
            <a:off x="605980" y="1316376"/>
            <a:ext cx="10515600" cy="49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3550" indent="-285750">
              <a:lnSpc>
                <a:spcPct val="150000"/>
              </a:lnSpc>
              <a:spcBef>
                <a:spcPts val="0"/>
              </a:spcBef>
              <a:buSzPts val="2800"/>
            </a:pPr>
            <a:r>
              <a:rPr lang="en-US" sz="2400" dirty="0"/>
              <a:t>Main</a:t>
            </a:r>
            <a:r>
              <a:rPr lang="ko-KR" altLang="en-US" sz="2400" dirty="0"/>
              <a:t>에서 호출되는 클래스</a:t>
            </a:r>
            <a:endParaRPr lang="en-US" altLang="ko-KR" sz="2400" dirty="0"/>
          </a:p>
          <a:p>
            <a:pPr marL="463550" indent="-285750">
              <a:lnSpc>
                <a:spcPct val="150000"/>
              </a:lnSpc>
              <a:spcBef>
                <a:spcPts val="0"/>
              </a:spcBef>
              <a:buSzPts val="2800"/>
            </a:pPr>
            <a:r>
              <a:rPr lang="en-US" altLang="ko-KR" sz="2400" dirty="0"/>
              <a:t>User input</a:t>
            </a:r>
            <a:r>
              <a:rPr lang="ko-KR" altLang="en-US" sz="2400" dirty="0"/>
              <a:t>을 받아 </a:t>
            </a:r>
            <a:r>
              <a:rPr lang="en-US" altLang="ko-KR" sz="2400" dirty="0"/>
              <a:t>Parser</a:t>
            </a:r>
            <a:r>
              <a:rPr lang="ko-KR" altLang="en-US" sz="2400" dirty="0"/>
              <a:t>와 </a:t>
            </a:r>
            <a:r>
              <a:rPr lang="en-US" altLang="ko-KR" sz="2400" dirty="0" err="1"/>
              <a:t>CommandProcessor</a:t>
            </a:r>
            <a:r>
              <a:rPr lang="ko-KR" altLang="en-US" sz="2400" dirty="0"/>
              <a:t>를 순차적으로 실행</a:t>
            </a:r>
            <a:r>
              <a:rPr lang="en-US" altLang="ko-KR" sz="2400" dirty="0"/>
              <a:t>	</a:t>
            </a: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 altLang="en-US" sz="1600" dirty="0"/>
              <a:t> </a:t>
            </a:r>
            <a:endParaRPr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15E4E2-FDD1-4DCC-ABA9-92E2557DC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13" y="3031671"/>
            <a:ext cx="6598232" cy="29608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A08435-D260-4FE6-8345-EA595E9FB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7537" y="3321494"/>
            <a:ext cx="4781550" cy="23812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</TotalTime>
  <Words>1532</Words>
  <Application>Microsoft Office PowerPoint</Application>
  <PresentationFormat>와이드스크린</PresentationFormat>
  <Paragraphs>270</Paragraphs>
  <Slides>44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1" baseType="lpstr">
      <vt:lpstr>gg sans</vt:lpstr>
      <vt:lpstr>inherit</vt:lpstr>
      <vt:lpstr>Monaspace Neon</vt:lpstr>
      <vt:lpstr>맑은 고딕</vt:lpstr>
      <vt:lpstr>맑은 고딕</vt:lpstr>
      <vt:lpstr>Arial</vt:lpstr>
      <vt:lpstr>Office 테마</vt:lpstr>
      <vt:lpstr>PowerPoint 프레젠테이션</vt:lpstr>
      <vt:lpstr>조원 소개 및 역할</vt:lpstr>
      <vt:lpstr>PowerPoint 프레젠테이션</vt:lpstr>
      <vt:lpstr>Class Diagram(SSD TestShell)</vt:lpstr>
      <vt:lpstr>Class Diagram(SSD Driver)</vt:lpstr>
      <vt:lpstr>Simple Diagram(SSD TestShell)</vt:lpstr>
      <vt:lpstr>Simple Diagram(SSD Driver)</vt:lpstr>
      <vt:lpstr>PowerPoint 프레젠테이션</vt:lpstr>
      <vt:lpstr>기능 소개: SsdCilentApp</vt:lpstr>
      <vt:lpstr>기능 소개 : Runner</vt:lpstr>
      <vt:lpstr>기능 소개 : Parser</vt:lpstr>
      <vt:lpstr>기능 소개 : Validator</vt:lpstr>
      <vt:lpstr>기능 소개 : CommandProcessor</vt:lpstr>
      <vt:lpstr>기능 소개 : CommandProcessor</vt:lpstr>
      <vt:lpstr>추가 기능 소개 : CommandBuffer</vt:lpstr>
      <vt:lpstr>추가 기능 소개 : Command Buffer</vt:lpstr>
      <vt:lpstr>추가 기능 소개: Command buffer</vt:lpstr>
      <vt:lpstr>추가 기능 소개: Command Buffer</vt:lpstr>
      <vt:lpstr>추가 기능 소개: Logger</vt:lpstr>
      <vt:lpstr>실행 결과</vt:lpstr>
      <vt:lpstr>PowerPoint 프레젠테이션</vt:lpstr>
      <vt:lpstr>Github Action</vt:lpstr>
      <vt:lpstr>TDD: Parser</vt:lpstr>
      <vt:lpstr>TDD: Parser</vt:lpstr>
      <vt:lpstr>TDD: CommandBuffer</vt:lpstr>
      <vt:lpstr>TDD: CommandBuffer</vt:lpstr>
      <vt:lpstr>TDD: CommandBuffer</vt:lpstr>
      <vt:lpstr>TDD: CommandBuffer</vt:lpstr>
      <vt:lpstr>PowerPoint 프레젠테이션</vt:lpstr>
      <vt:lpstr>5. Mocking 활용 예시 – SSD interface mock</vt:lpstr>
      <vt:lpstr>Mock: SSD Interface</vt:lpstr>
      <vt:lpstr>Mock: SSD Interface</vt:lpstr>
      <vt:lpstr>Mock: SSD Interface</vt:lpstr>
      <vt:lpstr>PowerPoint 프레젠테이션</vt:lpstr>
      <vt:lpstr>Design Pattern: Strategy(Runner)</vt:lpstr>
      <vt:lpstr>Design Pattern: Strategy(Parser)</vt:lpstr>
      <vt:lpstr>Design Pattern: Factory(Parser)</vt:lpstr>
      <vt:lpstr>Design Pattern: Command(CommandProcessor)</vt:lpstr>
      <vt:lpstr>Design Pattern: Factory + Singleton (CommandProcessor)</vt:lpstr>
      <vt:lpstr>Design Pattern: Singleton(Logger)</vt:lpstr>
      <vt:lpstr>Design Pattern: Facade(Logger)</vt:lpstr>
      <vt:lpstr>PowerPoint 프레젠테이션</vt:lpstr>
      <vt:lpstr>7. 과정 소감</vt:lpstr>
      <vt:lpstr>7. 과정 소감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linejin1313@gmail.com</dc:creator>
  <cp:lastModifiedBy>User</cp:lastModifiedBy>
  <cp:revision>56</cp:revision>
  <dcterms:created xsi:type="dcterms:W3CDTF">2024-04-15T01:50:35Z</dcterms:created>
  <dcterms:modified xsi:type="dcterms:W3CDTF">2025-07-11T03:53:10Z</dcterms:modified>
</cp:coreProperties>
</file>